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89"/>
  </p:notesMasterIdLst>
  <p:handoutMasterIdLst>
    <p:handoutMasterId r:id="rId90"/>
  </p:handoutMasterIdLst>
  <p:sldIdLst>
    <p:sldId id="286" r:id="rId2"/>
    <p:sldId id="290" r:id="rId3"/>
    <p:sldId id="289" r:id="rId4"/>
    <p:sldId id="291" r:id="rId5"/>
    <p:sldId id="292" r:id="rId6"/>
    <p:sldId id="357" r:id="rId7"/>
    <p:sldId id="358" r:id="rId8"/>
    <p:sldId id="293" r:id="rId9"/>
    <p:sldId id="322" r:id="rId10"/>
    <p:sldId id="362" r:id="rId11"/>
    <p:sldId id="363" r:id="rId12"/>
    <p:sldId id="325" r:id="rId13"/>
    <p:sldId id="326" r:id="rId14"/>
    <p:sldId id="323" r:id="rId15"/>
    <p:sldId id="324" r:id="rId16"/>
    <p:sldId id="392" r:id="rId17"/>
    <p:sldId id="359" r:id="rId18"/>
    <p:sldId id="360" r:id="rId19"/>
    <p:sldId id="361" r:id="rId20"/>
    <p:sldId id="364" r:id="rId21"/>
    <p:sldId id="365" r:id="rId22"/>
    <p:sldId id="366" r:id="rId23"/>
    <p:sldId id="367" r:id="rId24"/>
    <p:sldId id="368" r:id="rId25"/>
    <p:sldId id="373" r:id="rId26"/>
    <p:sldId id="374" r:id="rId27"/>
    <p:sldId id="379" r:id="rId28"/>
    <p:sldId id="380" r:id="rId29"/>
    <p:sldId id="381" r:id="rId30"/>
    <p:sldId id="382" r:id="rId31"/>
    <p:sldId id="383" r:id="rId32"/>
    <p:sldId id="384" r:id="rId33"/>
    <p:sldId id="385" r:id="rId34"/>
    <p:sldId id="386" r:id="rId35"/>
    <p:sldId id="387" r:id="rId36"/>
    <p:sldId id="388" r:id="rId37"/>
    <p:sldId id="389" r:id="rId38"/>
    <p:sldId id="331" r:id="rId39"/>
    <p:sldId id="332" r:id="rId40"/>
    <p:sldId id="375" r:id="rId41"/>
    <p:sldId id="390" r:id="rId42"/>
    <p:sldId id="391" r:id="rId43"/>
    <p:sldId id="393" r:id="rId44"/>
    <p:sldId id="394" r:id="rId45"/>
    <p:sldId id="395" r:id="rId46"/>
    <p:sldId id="396" r:id="rId47"/>
    <p:sldId id="397" r:id="rId48"/>
    <p:sldId id="398" r:id="rId49"/>
    <p:sldId id="256" r:id="rId50"/>
    <p:sldId id="401" r:id="rId51"/>
    <p:sldId id="431" r:id="rId52"/>
    <p:sldId id="432" r:id="rId53"/>
    <p:sldId id="430" r:id="rId54"/>
    <p:sldId id="433" r:id="rId55"/>
    <p:sldId id="434" r:id="rId56"/>
    <p:sldId id="435" r:id="rId57"/>
    <p:sldId id="436" r:id="rId58"/>
    <p:sldId id="429" r:id="rId59"/>
    <p:sldId id="437" r:id="rId60"/>
    <p:sldId id="428" r:id="rId61"/>
    <p:sldId id="440" r:id="rId62"/>
    <p:sldId id="441" r:id="rId63"/>
    <p:sldId id="438" r:id="rId64"/>
    <p:sldId id="439" r:id="rId65"/>
    <p:sldId id="442" r:id="rId66"/>
    <p:sldId id="427" r:id="rId67"/>
    <p:sldId id="443" r:id="rId68"/>
    <p:sldId id="447" r:id="rId69"/>
    <p:sldId id="448" r:id="rId70"/>
    <p:sldId id="449" r:id="rId71"/>
    <p:sldId id="426" r:id="rId72"/>
    <p:sldId id="454" r:id="rId73"/>
    <p:sldId id="455" r:id="rId74"/>
    <p:sldId id="457" r:id="rId75"/>
    <p:sldId id="458" r:id="rId76"/>
    <p:sldId id="459" r:id="rId77"/>
    <p:sldId id="424" r:id="rId78"/>
    <p:sldId id="463" r:id="rId79"/>
    <p:sldId id="464" r:id="rId80"/>
    <p:sldId id="465" r:id="rId81"/>
    <p:sldId id="420" r:id="rId82"/>
    <p:sldId id="476" r:id="rId83"/>
    <p:sldId id="472" r:id="rId84"/>
    <p:sldId id="419" r:id="rId85"/>
    <p:sldId id="475" r:id="rId86"/>
    <p:sldId id="481" r:id="rId87"/>
    <p:sldId id="260" r:id="rId88"/>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085"/>
    <p:restoredTop sz="94697"/>
  </p:normalViewPr>
  <p:slideViewPr>
    <p:cSldViewPr snapToGrid="0" snapToObjects="1">
      <p:cViewPr varScale="1">
        <p:scale>
          <a:sx n="63" d="100"/>
          <a:sy n="63" d="100"/>
        </p:scale>
        <p:origin x="340" y="6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4862A373-57AB-4A1C-9D54-92892A4822F8}" type="datetimeFigureOut">
              <a:rPr lang="en-US" smtClean="0"/>
              <a:t>12/6/2018</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E57DA0E9-4E26-416F-A919-C50A50CC7852}" type="slidenum">
              <a:rPr lang="en-US" smtClean="0"/>
              <a:t>‹#›</a:t>
            </a:fld>
            <a:endParaRPr lang="en-US"/>
          </a:p>
        </p:txBody>
      </p:sp>
    </p:spTree>
    <p:extLst>
      <p:ext uri="{BB962C8B-B14F-4D97-AF65-F5344CB8AC3E}">
        <p14:creationId xmlns:p14="http://schemas.microsoft.com/office/powerpoint/2010/main" val="3026766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B89A7B7-0430-4FDD-964E-C0D29AC7A6AD}" type="datetimeFigureOut">
              <a:rPr lang="en-US" smtClean="0"/>
              <a:t>12/6/2018</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30E5E5A8-B029-4466-A173-33B5C6B84D24}" type="slidenum">
              <a:rPr lang="en-US" smtClean="0"/>
              <a:t>‹#›</a:t>
            </a:fld>
            <a:endParaRPr lang="en-US"/>
          </a:p>
        </p:txBody>
      </p:sp>
    </p:spTree>
    <p:extLst>
      <p:ext uri="{BB962C8B-B14F-4D97-AF65-F5344CB8AC3E}">
        <p14:creationId xmlns:p14="http://schemas.microsoft.com/office/powerpoint/2010/main" val="3990489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49</a:t>
            </a:fld>
            <a:endParaRPr lang="en-US"/>
          </a:p>
        </p:txBody>
      </p:sp>
    </p:spTree>
    <p:extLst>
      <p:ext uri="{BB962C8B-B14F-4D97-AF65-F5344CB8AC3E}">
        <p14:creationId xmlns:p14="http://schemas.microsoft.com/office/powerpoint/2010/main" val="334890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59</a:t>
            </a:fld>
            <a:endParaRPr lang="en-US"/>
          </a:p>
        </p:txBody>
      </p:sp>
    </p:spTree>
    <p:extLst>
      <p:ext uri="{BB962C8B-B14F-4D97-AF65-F5344CB8AC3E}">
        <p14:creationId xmlns:p14="http://schemas.microsoft.com/office/powerpoint/2010/main" val="2684061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60</a:t>
            </a:fld>
            <a:endParaRPr lang="en-US"/>
          </a:p>
        </p:txBody>
      </p:sp>
    </p:spTree>
    <p:extLst>
      <p:ext uri="{BB962C8B-B14F-4D97-AF65-F5344CB8AC3E}">
        <p14:creationId xmlns:p14="http://schemas.microsoft.com/office/powerpoint/2010/main" val="1025012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65</a:t>
            </a:fld>
            <a:endParaRPr lang="en-US"/>
          </a:p>
        </p:txBody>
      </p:sp>
    </p:spTree>
    <p:extLst>
      <p:ext uri="{BB962C8B-B14F-4D97-AF65-F5344CB8AC3E}">
        <p14:creationId xmlns:p14="http://schemas.microsoft.com/office/powerpoint/2010/main" val="1352082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66</a:t>
            </a:fld>
            <a:endParaRPr lang="en-US"/>
          </a:p>
        </p:txBody>
      </p:sp>
    </p:spTree>
    <p:extLst>
      <p:ext uri="{BB962C8B-B14F-4D97-AF65-F5344CB8AC3E}">
        <p14:creationId xmlns:p14="http://schemas.microsoft.com/office/powerpoint/2010/main" val="2388115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68</a:t>
            </a:fld>
            <a:endParaRPr lang="en-US"/>
          </a:p>
        </p:txBody>
      </p:sp>
    </p:spTree>
    <p:extLst>
      <p:ext uri="{BB962C8B-B14F-4D97-AF65-F5344CB8AC3E}">
        <p14:creationId xmlns:p14="http://schemas.microsoft.com/office/powerpoint/2010/main" val="766316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71</a:t>
            </a:fld>
            <a:endParaRPr lang="en-US"/>
          </a:p>
        </p:txBody>
      </p:sp>
    </p:spTree>
    <p:extLst>
      <p:ext uri="{BB962C8B-B14F-4D97-AF65-F5344CB8AC3E}">
        <p14:creationId xmlns:p14="http://schemas.microsoft.com/office/powerpoint/2010/main" val="2475586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76</a:t>
            </a:fld>
            <a:endParaRPr lang="en-US"/>
          </a:p>
        </p:txBody>
      </p:sp>
    </p:spTree>
    <p:extLst>
      <p:ext uri="{BB962C8B-B14F-4D97-AF65-F5344CB8AC3E}">
        <p14:creationId xmlns:p14="http://schemas.microsoft.com/office/powerpoint/2010/main" val="3976705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77</a:t>
            </a:fld>
            <a:endParaRPr lang="en-US"/>
          </a:p>
        </p:txBody>
      </p:sp>
    </p:spTree>
    <p:extLst>
      <p:ext uri="{BB962C8B-B14F-4D97-AF65-F5344CB8AC3E}">
        <p14:creationId xmlns:p14="http://schemas.microsoft.com/office/powerpoint/2010/main" val="2798314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81</a:t>
            </a:fld>
            <a:endParaRPr lang="en-US"/>
          </a:p>
        </p:txBody>
      </p:sp>
    </p:spTree>
    <p:extLst>
      <p:ext uri="{BB962C8B-B14F-4D97-AF65-F5344CB8AC3E}">
        <p14:creationId xmlns:p14="http://schemas.microsoft.com/office/powerpoint/2010/main" val="2633410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82</a:t>
            </a:fld>
            <a:endParaRPr lang="en-US"/>
          </a:p>
        </p:txBody>
      </p:sp>
    </p:spTree>
    <p:extLst>
      <p:ext uri="{BB962C8B-B14F-4D97-AF65-F5344CB8AC3E}">
        <p14:creationId xmlns:p14="http://schemas.microsoft.com/office/powerpoint/2010/main" val="129603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50</a:t>
            </a:fld>
            <a:endParaRPr lang="en-US"/>
          </a:p>
        </p:txBody>
      </p:sp>
    </p:spTree>
    <p:extLst>
      <p:ext uri="{BB962C8B-B14F-4D97-AF65-F5344CB8AC3E}">
        <p14:creationId xmlns:p14="http://schemas.microsoft.com/office/powerpoint/2010/main" val="36933119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83</a:t>
            </a:fld>
            <a:endParaRPr lang="en-US"/>
          </a:p>
        </p:txBody>
      </p:sp>
    </p:spTree>
    <p:extLst>
      <p:ext uri="{BB962C8B-B14F-4D97-AF65-F5344CB8AC3E}">
        <p14:creationId xmlns:p14="http://schemas.microsoft.com/office/powerpoint/2010/main" val="3660214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84</a:t>
            </a:fld>
            <a:endParaRPr lang="en-US"/>
          </a:p>
        </p:txBody>
      </p:sp>
    </p:spTree>
    <p:extLst>
      <p:ext uri="{BB962C8B-B14F-4D97-AF65-F5344CB8AC3E}">
        <p14:creationId xmlns:p14="http://schemas.microsoft.com/office/powerpoint/2010/main" val="1735758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85</a:t>
            </a:fld>
            <a:endParaRPr lang="en-US"/>
          </a:p>
        </p:txBody>
      </p:sp>
    </p:spTree>
    <p:extLst>
      <p:ext uri="{BB962C8B-B14F-4D97-AF65-F5344CB8AC3E}">
        <p14:creationId xmlns:p14="http://schemas.microsoft.com/office/powerpoint/2010/main" val="2345304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86</a:t>
            </a:fld>
            <a:endParaRPr lang="en-US"/>
          </a:p>
        </p:txBody>
      </p:sp>
    </p:spTree>
    <p:extLst>
      <p:ext uri="{BB962C8B-B14F-4D97-AF65-F5344CB8AC3E}">
        <p14:creationId xmlns:p14="http://schemas.microsoft.com/office/powerpoint/2010/main" val="325687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52</a:t>
            </a:fld>
            <a:endParaRPr lang="en-US"/>
          </a:p>
        </p:txBody>
      </p:sp>
    </p:spTree>
    <p:extLst>
      <p:ext uri="{BB962C8B-B14F-4D97-AF65-F5344CB8AC3E}">
        <p14:creationId xmlns:p14="http://schemas.microsoft.com/office/powerpoint/2010/main" val="3465257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53</a:t>
            </a:fld>
            <a:endParaRPr lang="en-US"/>
          </a:p>
        </p:txBody>
      </p:sp>
    </p:spTree>
    <p:extLst>
      <p:ext uri="{BB962C8B-B14F-4D97-AF65-F5344CB8AC3E}">
        <p14:creationId xmlns:p14="http://schemas.microsoft.com/office/powerpoint/2010/main" val="887902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54</a:t>
            </a:fld>
            <a:endParaRPr lang="en-US"/>
          </a:p>
        </p:txBody>
      </p:sp>
    </p:spTree>
    <p:extLst>
      <p:ext uri="{BB962C8B-B14F-4D97-AF65-F5344CB8AC3E}">
        <p14:creationId xmlns:p14="http://schemas.microsoft.com/office/powerpoint/2010/main" val="309175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55</a:t>
            </a:fld>
            <a:endParaRPr lang="en-US"/>
          </a:p>
        </p:txBody>
      </p:sp>
    </p:spTree>
    <p:extLst>
      <p:ext uri="{BB962C8B-B14F-4D97-AF65-F5344CB8AC3E}">
        <p14:creationId xmlns:p14="http://schemas.microsoft.com/office/powerpoint/2010/main" val="2551677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56</a:t>
            </a:fld>
            <a:endParaRPr lang="en-US"/>
          </a:p>
        </p:txBody>
      </p:sp>
    </p:spTree>
    <p:extLst>
      <p:ext uri="{BB962C8B-B14F-4D97-AF65-F5344CB8AC3E}">
        <p14:creationId xmlns:p14="http://schemas.microsoft.com/office/powerpoint/2010/main" val="322924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57</a:t>
            </a:fld>
            <a:endParaRPr lang="en-US"/>
          </a:p>
        </p:txBody>
      </p:sp>
    </p:spTree>
    <p:extLst>
      <p:ext uri="{BB962C8B-B14F-4D97-AF65-F5344CB8AC3E}">
        <p14:creationId xmlns:p14="http://schemas.microsoft.com/office/powerpoint/2010/main" val="250073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0A90D9-3A81-4127-9218-C90DC0DD7A59}" type="slidenum">
              <a:rPr lang="en-US" smtClean="0"/>
              <a:pPr/>
              <a:t>58</a:t>
            </a:fld>
            <a:endParaRPr lang="en-US"/>
          </a:p>
        </p:txBody>
      </p:sp>
    </p:spTree>
    <p:extLst>
      <p:ext uri="{BB962C8B-B14F-4D97-AF65-F5344CB8AC3E}">
        <p14:creationId xmlns:p14="http://schemas.microsoft.com/office/powerpoint/2010/main" val="3184018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33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6630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3898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68929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58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1523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943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299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12/6/2018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5020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32ABBEA6-7C60-4B02-AE87-00D78D8422AF}" type="datetimeFigureOut">
              <a:rPr lang="en-US" smtClean="0"/>
              <a:t>12/6/2018</a:t>
            </a:fld>
            <a:endParaRPr lang="en-US" dirty="0"/>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61873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49769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12/6/2018</a:t>
            </a:fld>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2741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ietrich@dvlawgroup.com" TargetMode="External"/><Relationship Id="rId2" Type="http://schemas.openxmlformats.org/officeDocument/2006/relationships/hyperlink" Target="mailto:tpierce@wisbar.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460" y="1451113"/>
            <a:ext cx="7682949" cy="3925957"/>
          </a:xfrm>
        </p:spPr>
        <p:txBody>
          <a:bodyPr>
            <a:normAutofit fontScale="92500" lnSpcReduction="10000"/>
          </a:bodyPr>
          <a:lstStyle/>
          <a:p>
            <a:pPr algn="ctr"/>
            <a:r>
              <a:rPr lang="en-US" sz="3000" dirty="0"/>
              <a:t> </a:t>
            </a:r>
          </a:p>
          <a:p>
            <a:pPr marL="1071400" lvl="6" indent="0" algn="ctr">
              <a:buNone/>
            </a:pPr>
            <a:r>
              <a:rPr lang="en-US" sz="4400" b="1" dirty="0"/>
              <a:t>Answering</a:t>
            </a:r>
          </a:p>
          <a:p>
            <a:pPr marL="1071400" lvl="6" indent="0" algn="ctr">
              <a:buNone/>
            </a:pPr>
            <a:r>
              <a:rPr lang="en-US" sz="4400" b="1" dirty="0"/>
              <a:t>Some Common Questions</a:t>
            </a:r>
          </a:p>
          <a:p>
            <a:pPr marL="1071400" lvl="6" indent="0" algn="ctr">
              <a:buNone/>
            </a:pPr>
            <a:r>
              <a:rPr lang="en-US" sz="4400" b="1" dirty="0"/>
              <a:t>About SCR 20:4.2</a:t>
            </a:r>
          </a:p>
          <a:p>
            <a:pPr marL="1071400" lvl="6" indent="0" algn="ctr">
              <a:buNone/>
            </a:pPr>
            <a:r>
              <a:rPr lang="en-US" sz="4400" b="1" dirty="0"/>
              <a:t>And</a:t>
            </a:r>
          </a:p>
          <a:p>
            <a:pPr marL="1071400" lvl="6" indent="0" algn="ctr">
              <a:buNone/>
            </a:pPr>
            <a:r>
              <a:rPr lang="en-US" sz="4400" b="1" dirty="0"/>
              <a:t>Transitioning Your Law Practice</a:t>
            </a:r>
          </a:p>
          <a:p>
            <a:pPr marL="1103550" lvl="8" indent="0">
              <a:buNone/>
            </a:pPr>
            <a:endParaRPr lang="en-US" sz="2550" dirty="0"/>
          </a:p>
        </p:txBody>
      </p:sp>
      <p:sp>
        <p:nvSpPr>
          <p:cNvPr id="4" name="TextBox 3">
            <a:extLst>
              <a:ext uri="{FF2B5EF4-FFF2-40B4-BE49-F238E27FC236}">
                <a16:creationId xmlns:a16="http://schemas.microsoft.com/office/drawing/2014/main" id="{FDE1A553-63D8-4B6E-97BE-CAC7C5A37D4D}"/>
              </a:ext>
            </a:extLst>
          </p:cNvPr>
          <p:cNvSpPr txBox="1"/>
          <p:nvPr/>
        </p:nvSpPr>
        <p:spPr>
          <a:xfrm>
            <a:off x="8804410" y="5038112"/>
            <a:ext cx="3180522" cy="1200329"/>
          </a:xfrm>
          <a:prstGeom prst="rect">
            <a:avLst/>
          </a:prstGeom>
          <a:noFill/>
        </p:spPr>
        <p:txBody>
          <a:bodyPr wrap="square" rtlCol="0">
            <a:spAutoFit/>
          </a:bodyPr>
          <a:lstStyle/>
          <a:p>
            <a:pPr algn="ctr"/>
            <a:r>
              <a:rPr lang="en-US" dirty="0"/>
              <a:t>Timothy J Pierce</a:t>
            </a:r>
          </a:p>
          <a:p>
            <a:pPr algn="ctr"/>
            <a:r>
              <a:rPr lang="en-US" dirty="0"/>
              <a:t>Ethics Counsel</a:t>
            </a:r>
          </a:p>
          <a:p>
            <a:pPr algn="ctr"/>
            <a:r>
              <a:rPr lang="en-US" dirty="0"/>
              <a:t>State Bar of Wisconsin</a:t>
            </a:r>
          </a:p>
          <a:p>
            <a:pPr algn="ctr"/>
            <a:r>
              <a:rPr lang="en-US" dirty="0">
                <a:hlinkClick r:id="rId2"/>
              </a:rPr>
              <a:t>tpierce@wisbar.org</a:t>
            </a:r>
            <a:endParaRPr lang="en-US" dirty="0"/>
          </a:p>
        </p:txBody>
      </p:sp>
      <p:sp>
        <p:nvSpPr>
          <p:cNvPr id="5" name="TextBox 4">
            <a:extLst>
              <a:ext uri="{FF2B5EF4-FFF2-40B4-BE49-F238E27FC236}">
                <a16:creationId xmlns:a16="http://schemas.microsoft.com/office/drawing/2014/main" id="{95EC35F2-0C7F-481D-B5B1-BA9663395318}"/>
              </a:ext>
            </a:extLst>
          </p:cNvPr>
          <p:cNvSpPr txBox="1"/>
          <p:nvPr/>
        </p:nvSpPr>
        <p:spPr>
          <a:xfrm>
            <a:off x="1383198" y="5312683"/>
            <a:ext cx="2915476" cy="923330"/>
          </a:xfrm>
          <a:prstGeom prst="rect">
            <a:avLst/>
          </a:prstGeom>
          <a:noFill/>
        </p:spPr>
        <p:txBody>
          <a:bodyPr wrap="square" rtlCol="0">
            <a:spAutoFit/>
          </a:bodyPr>
          <a:lstStyle/>
          <a:p>
            <a:pPr algn="ctr"/>
            <a:r>
              <a:rPr lang="en-US" dirty="0"/>
              <a:t>Dean R. Dietrich</a:t>
            </a:r>
          </a:p>
          <a:p>
            <a:pPr algn="ctr"/>
            <a:r>
              <a:rPr lang="en-US" dirty="0"/>
              <a:t>Dietrich </a:t>
            </a:r>
            <a:r>
              <a:rPr lang="en-US" dirty="0" err="1"/>
              <a:t>VanderWaal</a:t>
            </a:r>
            <a:r>
              <a:rPr lang="en-US" dirty="0"/>
              <a:t>, S.C.</a:t>
            </a:r>
          </a:p>
          <a:p>
            <a:pPr algn="ctr"/>
            <a:r>
              <a:rPr lang="en-US" dirty="0">
                <a:hlinkClick r:id="rId3"/>
              </a:rPr>
              <a:t>Dietrich@dvlawgroup.com</a:t>
            </a:r>
            <a:endParaRPr lang="en-US" dirty="0"/>
          </a:p>
        </p:txBody>
      </p:sp>
      <p:sp>
        <p:nvSpPr>
          <p:cNvPr id="8" name="TextBox 7">
            <a:extLst>
              <a:ext uri="{FF2B5EF4-FFF2-40B4-BE49-F238E27FC236}">
                <a16:creationId xmlns:a16="http://schemas.microsoft.com/office/drawing/2014/main" id="{93FCD5D9-86F6-48B6-A28F-12403C2CE3F6}"/>
              </a:ext>
            </a:extLst>
          </p:cNvPr>
          <p:cNvSpPr txBox="1"/>
          <p:nvPr/>
        </p:nvSpPr>
        <p:spPr>
          <a:xfrm>
            <a:off x="3438939" y="407504"/>
            <a:ext cx="5158409" cy="646331"/>
          </a:xfrm>
          <a:prstGeom prst="rect">
            <a:avLst/>
          </a:prstGeom>
          <a:noFill/>
        </p:spPr>
        <p:txBody>
          <a:bodyPr wrap="square" rtlCol="0">
            <a:spAutoFit/>
          </a:bodyPr>
          <a:lstStyle/>
          <a:p>
            <a:pPr algn="ctr"/>
            <a:r>
              <a:rPr lang="en-US" b="1" dirty="0"/>
              <a:t>Racine County Bar Association</a:t>
            </a:r>
          </a:p>
          <a:p>
            <a:pPr algn="ctr"/>
            <a:r>
              <a:rPr lang="en-US" b="1" dirty="0"/>
              <a:t>December 15, 2018</a:t>
            </a:r>
          </a:p>
        </p:txBody>
      </p:sp>
    </p:spTree>
    <p:extLst>
      <p:ext uri="{BB962C8B-B14F-4D97-AF65-F5344CB8AC3E}">
        <p14:creationId xmlns:p14="http://schemas.microsoft.com/office/powerpoint/2010/main" val="759813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702301"/>
          </a:xfrm>
        </p:spPr>
        <p:txBody>
          <a:bodyPr>
            <a:normAutofit/>
          </a:bodyPr>
          <a:lstStyle/>
          <a:p>
            <a:pPr algn="ctr"/>
            <a:r>
              <a:rPr lang="en-US" sz="3200" dirty="0"/>
              <a:t>People v. Santiago, 925 N.E.2d 1122, (Ill. 2010)</a:t>
            </a:r>
          </a:p>
        </p:txBody>
      </p:sp>
      <p:sp>
        <p:nvSpPr>
          <p:cNvPr id="3" name="Content Placeholder 2"/>
          <p:cNvSpPr>
            <a:spLocks noGrp="1"/>
          </p:cNvSpPr>
          <p:nvPr>
            <p:ph idx="1"/>
          </p:nvPr>
        </p:nvSpPr>
        <p:spPr>
          <a:xfrm>
            <a:off x="1097279" y="1845733"/>
            <a:ext cx="10058401" cy="4425857"/>
          </a:xfrm>
        </p:spPr>
        <p:txBody>
          <a:bodyPr>
            <a:normAutofit/>
          </a:bodyPr>
          <a:lstStyle/>
          <a:p>
            <a:r>
              <a:rPr lang="en-US" sz="2400" dirty="0"/>
              <a:t>We agree with the State that a plain reading of Rule 4.2 demonstrates the rule was not violated in this case. Defendant focuses on the phrases “the subject of the representation” and “that matter” in arguing that the “matter” and “the subject of the representation” was the injury to S.H. However, defendant fails to reconcile her interpretation of Rule 4.2 with the language of the rule as a whole.</a:t>
            </a:r>
          </a:p>
          <a:p>
            <a:pPr marL="0" indent="0">
              <a:buNone/>
            </a:pPr>
            <a:r>
              <a:rPr lang="en-US" sz="2400" dirty="0"/>
              <a:t>The beginning language of Rule 4.2 provides that, “[d]</a:t>
            </a:r>
            <a:r>
              <a:rPr lang="en-US" sz="2400" dirty="0" err="1"/>
              <a:t>uring</a:t>
            </a:r>
            <a:r>
              <a:rPr lang="en-US" sz="2400" dirty="0"/>
              <a:t> the course of representing a client” a lawyer shall not communicate on the subject of the representation with “a party the lawyer knows to be represented by another lawyer in that matter” unless the first lawyer obtains the prior consent of the “lawyer representing such other party.” (Emphases added.) 134 Ill.2d R. 4.2. As the State argues, the phrases “the subject of the representation” and “that matter” refer back to the phrase “[d]</a:t>
            </a:r>
            <a:r>
              <a:rPr lang="en-US" sz="2400" dirty="0" err="1"/>
              <a:t>uring</a:t>
            </a:r>
            <a:r>
              <a:rPr lang="en-US" sz="2400" dirty="0"/>
              <a:t> the course of representing a client.”</a:t>
            </a:r>
          </a:p>
        </p:txBody>
      </p:sp>
    </p:spTree>
    <p:extLst>
      <p:ext uri="{BB962C8B-B14F-4D97-AF65-F5344CB8AC3E}">
        <p14:creationId xmlns:p14="http://schemas.microsoft.com/office/powerpoint/2010/main" val="3900118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702301"/>
          </a:xfrm>
        </p:spPr>
        <p:txBody>
          <a:bodyPr>
            <a:normAutofit/>
          </a:bodyPr>
          <a:lstStyle/>
          <a:p>
            <a:pPr algn="ctr"/>
            <a:r>
              <a:rPr lang="en-US" sz="3200" dirty="0"/>
              <a:t>People v. Santiago, 925 N.E.2d 1122, (Ill. 2010) </a:t>
            </a:r>
          </a:p>
        </p:txBody>
      </p:sp>
      <p:sp>
        <p:nvSpPr>
          <p:cNvPr id="3" name="Content Placeholder 2"/>
          <p:cNvSpPr>
            <a:spLocks noGrp="1"/>
          </p:cNvSpPr>
          <p:nvPr>
            <p:ph idx="1"/>
          </p:nvPr>
        </p:nvSpPr>
        <p:spPr/>
        <p:txBody>
          <a:bodyPr>
            <a:normAutofit/>
          </a:bodyPr>
          <a:lstStyle/>
          <a:p>
            <a:r>
              <a:rPr lang="en-US" sz="2800" dirty="0"/>
              <a:t>As the State argues, had the drafters of Rule 4.2 intended the parameters of the rule to be defined from a fact perspective rather than a case perspective, the drafters would have included language to that effect. In fact, other rules in the Illinois Rules of Professional Conduct do use the broader phrases “same or substantially related matter” or “the subject matter” of the representation.</a:t>
            </a:r>
          </a:p>
        </p:txBody>
      </p:sp>
    </p:spTree>
    <p:extLst>
      <p:ext uri="{BB962C8B-B14F-4D97-AF65-F5344CB8AC3E}">
        <p14:creationId xmlns:p14="http://schemas.microsoft.com/office/powerpoint/2010/main" val="251443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85387"/>
            <a:ext cx="10058400" cy="702301"/>
          </a:xfrm>
        </p:spPr>
        <p:txBody>
          <a:bodyPr>
            <a:normAutofit fontScale="90000"/>
          </a:bodyPr>
          <a:lstStyle/>
          <a:p>
            <a:pPr algn="ctr"/>
            <a:r>
              <a:rPr lang="en-US" sz="3200" b="1" u="sng" dirty="0"/>
              <a:t>Scenario Three </a:t>
            </a:r>
            <a:r>
              <a:rPr lang="en-US" sz="3200" dirty="0"/>
              <a:t>– </a:t>
            </a:r>
            <a:br>
              <a:rPr lang="en-US" sz="3200" dirty="0"/>
            </a:br>
            <a:r>
              <a:rPr lang="en-US" sz="3200" dirty="0"/>
              <a:t>second opinion</a:t>
            </a:r>
          </a:p>
        </p:txBody>
      </p:sp>
      <p:sp>
        <p:nvSpPr>
          <p:cNvPr id="3" name="Content Placeholder 2"/>
          <p:cNvSpPr>
            <a:spLocks noGrp="1"/>
          </p:cNvSpPr>
          <p:nvPr>
            <p:ph idx="1"/>
          </p:nvPr>
        </p:nvSpPr>
        <p:spPr/>
        <p:txBody>
          <a:bodyPr>
            <a:normAutofit/>
          </a:bodyPr>
          <a:lstStyle/>
          <a:p>
            <a:r>
              <a:rPr lang="en-US" sz="2800" dirty="0"/>
              <a:t>Lawyer is contacted by a prospective client who is currently represented by another law firm in a matter.  Prospective client tells Lawyer that she is dissatisfied with her current lawyers and would like to meet with Lawyer to consider changing counsel.</a:t>
            </a:r>
          </a:p>
          <a:p>
            <a:r>
              <a:rPr lang="en-US" sz="2800" dirty="0"/>
              <a:t>May Lawyer meet with prospective client?</a:t>
            </a:r>
          </a:p>
          <a:p>
            <a:pPr marL="0" indent="0">
              <a:buNone/>
            </a:pPr>
            <a:r>
              <a:rPr lang="en-US" sz="2800" dirty="0"/>
              <a:t>Does Lawyer owe any duties to the lawyers currently representing prospective client?</a:t>
            </a:r>
          </a:p>
          <a:p>
            <a:endParaRPr lang="en-US" sz="2100" dirty="0"/>
          </a:p>
        </p:txBody>
      </p:sp>
    </p:spTree>
    <p:extLst>
      <p:ext uri="{BB962C8B-B14F-4D97-AF65-F5344CB8AC3E}">
        <p14:creationId xmlns:p14="http://schemas.microsoft.com/office/powerpoint/2010/main" val="2586303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550" y="157397"/>
            <a:ext cx="10058400" cy="831509"/>
          </a:xfrm>
        </p:spPr>
        <p:txBody>
          <a:bodyPr>
            <a:normAutofit/>
          </a:bodyPr>
          <a:lstStyle/>
          <a:p>
            <a:pPr algn="ctr"/>
            <a:r>
              <a:rPr lang="en-US" sz="3200" dirty="0"/>
              <a:t>Wisconsin Opinion EI-17-04</a:t>
            </a:r>
          </a:p>
        </p:txBody>
      </p:sp>
      <p:sp>
        <p:nvSpPr>
          <p:cNvPr id="3" name="Content Placeholder 2"/>
          <p:cNvSpPr>
            <a:spLocks noGrp="1"/>
          </p:cNvSpPr>
          <p:nvPr>
            <p:ph idx="1"/>
          </p:nvPr>
        </p:nvSpPr>
        <p:spPr/>
        <p:txBody>
          <a:bodyPr>
            <a:noAutofit/>
          </a:bodyPr>
          <a:lstStyle/>
          <a:p>
            <a:r>
              <a:rPr lang="en-US" sz="2400" dirty="0"/>
              <a:t>The Comment thus again provides a clear answer; as long as lawyer is not representing another person in the matter, a lawyer may meet with a represented person without the consent of that person’s lawyer to discuss the matter and consider forming a lawyer-client relationship.</a:t>
            </a:r>
          </a:p>
          <a:p>
            <a:r>
              <a:rPr lang="en-US" sz="2400" dirty="0"/>
              <a:t>When such a meeting occurs, the lawyer’s responsibilities are governed by SCR 20:1.18 (Duties to Prospective Client). Rule 1.18(b) provides that, even if no client-lawyer relationship ensues from the meeting, “a lawyer who has learned information from a prospective client shall not use or reveal that information learned in the consultation.” That information includes the existence of the consultation itself. So the lawyer should not notify the client’s other lawyer of the fact of the consultation without the informed consent of the prospective client.</a:t>
            </a:r>
          </a:p>
        </p:txBody>
      </p:sp>
    </p:spTree>
    <p:extLst>
      <p:ext uri="{BB962C8B-B14F-4D97-AF65-F5344CB8AC3E}">
        <p14:creationId xmlns:p14="http://schemas.microsoft.com/office/powerpoint/2010/main" val="1895370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25144"/>
            <a:ext cx="10058400" cy="702301"/>
          </a:xfrm>
        </p:spPr>
        <p:txBody>
          <a:bodyPr>
            <a:normAutofit fontScale="90000"/>
          </a:bodyPr>
          <a:lstStyle/>
          <a:p>
            <a:pPr algn="ctr"/>
            <a:r>
              <a:rPr lang="en-US" sz="3200" b="1" u="sng" dirty="0"/>
              <a:t>Scenario Four </a:t>
            </a:r>
            <a:r>
              <a:rPr lang="en-US" sz="3200" dirty="0"/>
              <a:t>– </a:t>
            </a:r>
            <a:br>
              <a:rPr lang="en-US" sz="3200" dirty="0"/>
            </a:br>
            <a:r>
              <a:rPr lang="en-US" sz="3200" dirty="0"/>
              <a:t>former client</a:t>
            </a:r>
          </a:p>
        </p:txBody>
      </p:sp>
      <p:sp>
        <p:nvSpPr>
          <p:cNvPr id="3" name="Content Placeholder 2"/>
          <p:cNvSpPr>
            <a:spLocks noGrp="1"/>
          </p:cNvSpPr>
          <p:nvPr>
            <p:ph idx="1"/>
          </p:nvPr>
        </p:nvSpPr>
        <p:spPr/>
        <p:txBody>
          <a:bodyPr>
            <a:normAutofit/>
          </a:bodyPr>
          <a:lstStyle/>
          <a:p>
            <a:r>
              <a:rPr lang="en-US" sz="3000" dirty="0"/>
              <a:t>Lawyer is discharged in a matter and client retains new counsel.  New Counsel send e-mail to Lawyer to request file and ask Lawyer to accept a negotiated amount with respect fees that client still owes Lawyer.  In response, Lawyer e-mails client directly stating he will not accept anything less than the full amount owed.</a:t>
            </a:r>
          </a:p>
          <a:p>
            <a:endParaRPr lang="en-US" sz="3000" dirty="0"/>
          </a:p>
          <a:p>
            <a:r>
              <a:rPr lang="en-US" sz="3000" dirty="0"/>
              <a:t>Problem for Lawyer?</a:t>
            </a:r>
          </a:p>
        </p:txBody>
      </p:sp>
    </p:spTree>
    <p:extLst>
      <p:ext uri="{BB962C8B-B14F-4D97-AF65-F5344CB8AC3E}">
        <p14:creationId xmlns:p14="http://schemas.microsoft.com/office/powerpoint/2010/main" val="3313493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776882"/>
          </a:xfrm>
        </p:spPr>
        <p:txBody>
          <a:bodyPr>
            <a:normAutofit/>
          </a:bodyPr>
          <a:lstStyle/>
          <a:p>
            <a:pPr algn="ctr"/>
            <a:r>
              <a:rPr lang="en-US" sz="3200" dirty="0"/>
              <a:t>Wisconsin Opinion EI-17-04</a:t>
            </a:r>
          </a:p>
        </p:txBody>
      </p:sp>
      <p:sp>
        <p:nvSpPr>
          <p:cNvPr id="3" name="Content Placeholder 2"/>
          <p:cNvSpPr>
            <a:spLocks noGrp="1"/>
          </p:cNvSpPr>
          <p:nvPr>
            <p:ph idx="1"/>
          </p:nvPr>
        </p:nvSpPr>
        <p:spPr>
          <a:xfrm>
            <a:off x="1097279" y="1845734"/>
            <a:ext cx="10058401" cy="4376162"/>
          </a:xfrm>
        </p:spPr>
        <p:txBody>
          <a:bodyPr>
            <a:normAutofit fontScale="92500" lnSpcReduction="20000"/>
          </a:bodyPr>
          <a:lstStyle/>
          <a:p>
            <a:r>
              <a:rPr lang="en-US" dirty="0"/>
              <a:t>Considering this raises a threshold question: is the discharged lawyer “representing a client” within the meaning of SCR 20:4.2 when that lawyer contacts a former client regarding the representation? Courts and ethics committees that have considered this question have overwhelmingly answered it in the affirmative on the theory that lawyers are, in effect, representing themselves. In Formal Opinion 2011-1 (2011), the Ethics Committee of the New York City Bar provided an excellent review of authorities:</a:t>
            </a:r>
          </a:p>
          <a:p>
            <a:r>
              <a:rPr lang="en-US" dirty="0"/>
              <a:t>Rule 4.2(a) begins with phrase “[</a:t>
            </a:r>
            <a:r>
              <a:rPr lang="en-US" dirty="0" err="1"/>
              <a:t>i</a:t>
            </a:r>
            <a:r>
              <a:rPr lang="en-US" dirty="0"/>
              <a:t>]n representing a client,” which appears to limit the scope of the rule. The weight of authority, however, is that a lawyer may not contact a represented person even when the lawyer is acting pro se and thus not "representing a client" at the time of contact. As explained by the court in In re Discipline of Schaefer, 25 P.3d 191, 199 (Nev. 2001), “[t]he lawyer still has an advantage over the average layperson, and the integrity of the relationship between the represented person and counsel is not entitled to less protection merely because the lawyer is appearing pro se.” Accord In re Disciplinary Proceeding Against Haley, 126 P.3d 1262, 1269 (Wash. 2006); </a:t>
            </a:r>
            <a:r>
              <a:rPr lang="en-US" dirty="0" err="1"/>
              <a:t>Runsvold</a:t>
            </a:r>
            <a:r>
              <a:rPr lang="en-US" dirty="0"/>
              <a:t> v. Idaho State Bar, 925 P.2d 1118, 1119-20 (Idaho 1996); </a:t>
            </a:r>
            <a:r>
              <a:rPr lang="en-US" dirty="0" err="1"/>
              <a:t>Sandstrom</a:t>
            </a:r>
            <a:r>
              <a:rPr lang="en-US" dirty="0"/>
              <a:t> v. </a:t>
            </a:r>
            <a:r>
              <a:rPr lang="en-US" dirty="0" err="1"/>
              <a:t>Sandstrom</a:t>
            </a:r>
            <a:r>
              <a:rPr lang="en-US" dirty="0"/>
              <a:t>, 880 P.2d 103, 108-09 (Wyo. 1994); In re Conduct of Smith, 861 P.2d 1013, 1016-17 (Or. 1993); Comm. on Legal Ethics v. Simmons, 399 S.E.2d 894, 898 (W. Va. 1990); In re </a:t>
            </a:r>
            <a:r>
              <a:rPr lang="en-US" dirty="0" err="1"/>
              <a:t>Segall</a:t>
            </a:r>
            <a:r>
              <a:rPr lang="en-US" dirty="0"/>
              <a:t>, 509 N.E.2d 988, 990 (Ill. 1987); Vickery v. </a:t>
            </a:r>
            <a:r>
              <a:rPr lang="en-US" dirty="0" err="1"/>
              <a:t>Comm’n</a:t>
            </a:r>
            <a:r>
              <a:rPr lang="en-US" dirty="0"/>
              <a:t> for Lawyer Discipline, 5 S.W.3d 241, 259-60 (Tex. App. 1999); District of Columbia Op. 258 (1995); Hawaii Op. 44 (2003).</a:t>
            </a:r>
          </a:p>
        </p:txBody>
      </p:sp>
    </p:spTree>
    <p:extLst>
      <p:ext uri="{BB962C8B-B14F-4D97-AF65-F5344CB8AC3E}">
        <p14:creationId xmlns:p14="http://schemas.microsoft.com/office/powerpoint/2010/main" val="1301086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702301"/>
          </a:xfrm>
        </p:spPr>
        <p:txBody>
          <a:bodyPr>
            <a:normAutofit/>
          </a:bodyPr>
          <a:lstStyle/>
          <a:p>
            <a:pPr algn="ctr"/>
            <a:r>
              <a:rPr lang="en-US" sz="3200" dirty="0"/>
              <a:t>Wisconsin Opinion EI-17-04</a:t>
            </a:r>
          </a:p>
        </p:txBody>
      </p:sp>
      <p:sp>
        <p:nvSpPr>
          <p:cNvPr id="3" name="Content Placeholder 2"/>
          <p:cNvSpPr>
            <a:spLocks noGrp="1"/>
          </p:cNvSpPr>
          <p:nvPr>
            <p:ph idx="1"/>
          </p:nvPr>
        </p:nvSpPr>
        <p:spPr/>
        <p:txBody>
          <a:bodyPr>
            <a:normAutofit/>
          </a:bodyPr>
          <a:lstStyle/>
          <a:p>
            <a:r>
              <a:rPr lang="en-US" sz="2800" dirty="0"/>
              <a:t>This leads to the inevitable conclusion that a lawyer who wishes to communicate with a former client now represented by successor counsel about matters concerning the representation must seek the permission of successor counsel. Thus, for matters that frequently arise when a client changes counsel in a matter, such as file transfer or assertions of liens on settlement proceeds, a former lawyer should begin communication with successor counsel. It may be the case that successor counsel may consider some matters outside the scope of the representation, but former counsel should clarify by consulting with successor counsel.</a:t>
            </a:r>
          </a:p>
        </p:txBody>
      </p:sp>
    </p:spTree>
    <p:extLst>
      <p:ext uri="{BB962C8B-B14F-4D97-AF65-F5344CB8AC3E}">
        <p14:creationId xmlns:p14="http://schemas.microsoft.com/office/powerpoint/2010/main" val="3950405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5083"/>
            <a:ext cx="10058400" cy="702301"/>
          </a:xfrm>
        </p:spPr>
        <p:txBody>
          <a:bodyPr>
            <a:normAutofit fontScale="90000"/>
          </a:bodyPr>
          <a:lstStyle/>
          <a:p>
            <a:pPr algn="ctr"/>
            <a:r>
              <a:rPr lang="en-US" sz="3200" b="1" u="sng" dirty="0"/>
              <a:t>Scenario Five </a:t>
            </a:r>
            <a:r>
              <a:rPr lang="en-US" sz="3200" dirty="0"/>
              <a:t>– </a:t>
            </a:r>
            <a:br>
              <a:rPr lang="en-US" sz="3200" dirty="0"/>
            </a:br>
            <a:r>
              <a:rPr lang="en-US" sz="3200" dirty="0"/>
              <a:t>represented person initiates contact</a:t>
            </a:r>
          </a:p>
        </p:txBody>
      </p:sp>
      <p:sp>
        <p:nvSpPr>
          <p:cNvPr id="3" name="Content Placeholder 2"/>
          <p:cNvSpPr>
            <a:spLocks noGrp="1"/>
          </p:cNvSpPr>
          <p:nvPr>
            <p:ph idx="1"/>
          </p:nvPr>
        </p:nvSpPr>
        <p:spPr/>
        <p:txBody>
          <a:bodyPr>
            <a:noAutofit/>
          </a:bodyPr>
          <a:lstStyle/>
          <a:p>
            <a:r>
              <a:rPr lang="en-US" sz="2800" dirty="0"/>
              <a:t>Defendant is arrested on drug charges and taken into custody.   Defendant  is appointed counsel makes first appearance.  While in jail, defendant writes directly prosecutor and offers to cooperate and assist the police in making controlled drug buys.  Prosecutor meets with Defendant several times and works out a cooperation agreement in return for consideration in sentencing.  Defendant does not copy his own lawyer nor does defendant wish to have lawyer present during meetings with prosecutor.   Prosecutor eventually informs defense counsel of the agreement.</a:t>
            </a:r>
          </a:p>
          <a:p>
            <a:r>
              <a:rPr lang="en-US" sz="2800" dirty="0"/>
              <a:t>Has defendant waived the protections of SCR 20:4.2?</a:t>
            </a:r>
          </a:p>
        </p:txBody>
      </p:sp>
    </p:spTree>
    <p:extLst>
      <p:ext uri="{BB962C8B-B14F-4D97-AF65-F5344CB8AC3E}">
        <p14:creationId xmlns:p14="http://schemas.microsoft.com/office/powerpoint/2010/main" val="3581522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826578"/>
          </a:xfrm>
        </p:spPr>
        <p:txBody>
          <a:bodyPr>
            <a:normAutofit/>
          </a:bodyPr>
          <a:lstStyle/>
          <a:p>
            <a:pPr algn="ctr"/>
            <a:r>
              <a:rPr lang="en-US" sz="3200" dirty="0"/>
              <a:t>SCR 20:4.2, ABA Comment</a:t>
            </a:r>
          </a:p>
        </p:txBody>
      </p:sp>
      <p:sp>
        <p:nvSpPr>
          <p:cNvPr id="3" name="Content Placeholder 2"/>
          <p:cNvSpPr>
            <a:spLocks noGrp="1"/>
          </p:cNvSpPr>
          <p:nvPr>
            <p:ph idx="1"/>
          </p:nvPr>
        </p:nvSpPr>
        <p:spPr/>
        <p:txBody>
          <a:bodyPr>
            <a:normAutofit/>
          </a:bodyPr>
          <a:lstStyle/>
          <a:p>
            <a:r>
              <a:rPr lang="en-US" sz="2800" dirty="0"/>
              <a:t>[3] The Rule applies even though the represented person initiates or consents to the communication. A lawyer must immediately terminate communication with a person if, after commencing communication, the lawyer learns that the person is one with whom communication is not permitted by this Rule.</a:t>
            </a:r>
          </a:p>
        </p:txBody>
      </p:sp>
    </p:spTree>
    <p:extLst>
      <p:ext uri="{BB962C8B-B14F-4D97-AF65-F5344CB8AC3E}">
        <p14:creationId xmlns:p14="http://schemas.microsoft.com/office/powerpoint/2010/main" val="3725542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916030"/>
          </a:xfrm>
        </p:spPr>
        <p:txBody>
          <a:bodyPr>
            <a:normAutofit/>
          </a:bodyPr>
          <a:lstStyle/>
          <a:p>
            <a:pPr algn="ctr"/>
            <a:r>
              <a:rPr lang="en-US" sz="3200" dirty="0"/>
              <a:t>Public Reprimand of Carpenter 1992-9</a:t>
            </a:r>
          </a:p>
        </p:txBody>
      </p:sp>
      <p:sp>
        <p:nvSpPr>
          <p:cNvPr id="3" name="Content Placeholder 2"/>
          <p:cNvSpPr>
            <a:spLocks noGrp="1"/>
          </p:cNvSpPr>
          <p:nvPr>
            <p:ph idx="1"/>
          </p:nvPr>
        </p:nvSpPr>
        <p:spPr/>
        <p:txBody>
          <a:bodyPr>
            <a:normAutofit/>
          </a:bodyPr>
          <a:lstStyle/>
          <a:p>
            <a:r>
              <a:rPr lang="en-US" sz="2800" dirty="0"/>
              <a:t>The Board concluded that by meeting with the inmate on three occasions without the consent of the inmate's attorney on matters relating to the pending criminal charges on which Mr. Carpenter knew that the inmate was represented by counsel, Mr. Carpenter violated SCR 20:4.2.</a:t>
            </a:r>
          </a:p>
        </p:txBody>
      </p:sp>
    </p:spTree>
    <p:extLst>
      <p:ext uri="{BB962C8B-B14F-4D97-AF65-F5344CB8AC3E}">
        <p14:creationId xmlns:p14="http://schemas.microsoft.com/office/powerpoint/2010/main" val="143691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45239"/>
          </a:xfrm>
        </p:spPr>
        <p:txBody>
          <a:bodyPr>
            <a:normAutofit/>
          </a:bodyPr>
          <a:lstStyle/>
          <a:p>
            <a:pPr algn="ctr"/>
            <a:r>
              <a:rPr lang="en-US" sz="3200" dirty="0"/>
              <a:t>SCR 20:4.2 Communication with a person represented by counsel</a:t>
            </a:r>
          </a:p>
        </p:txBody>
      </p:sp>
      <p:sp>
        <p:nvSpPr>
          <p:cNvPr id="3" name="Content Placeholder 2"/>
          <p:cNvSpPr>
            <a:spLocks noGrp="1"/>
          </p:cNvSpPr>
          <p:nvPr>
            <p:ph idx="1"/>
          </p:nvPr>
        </p:nvSpPr>
        <p:spPr>
          <a:xfrm>
            <a:off x="1341784" y="1845734"/>
            <a:ext cx="9809920" cy="4405979"/>
          </a:xfrm>
        </p:spPr>
        <p:txBody>
          <a:bodyPr>
            <a:normAutofit/>
          </a:bodyPr>
          <a:lstStyle/>
          <a:p>
            <a:pPr marL="0" indent="0">
              <a:buNone/>
            </a:pPr>
            <a:r>
              <a:rPr lang="en-US" dirty="0"/>
              <a:t>(</a:t>
            </a:r>
            <a:r>
              <a:rPr lang="en-US" sz="2800" dirty="0"/>
              <a:t>a)In representing a client, a lawyer shall not communicate about the subject of the representation with a person the lawyer knows to be represented by another lawyer in the matter, unless the lawyer has the consent of the other lawyer or is authorized to do so by law or a court order.</a:t>
            </a:r>
          </a:p>
          <a:p>
            <a:pPr marL="0" indent="0">
              <a:buNone/>
            </a:pPr>
            <a:r>
              <a:rPr lang="en-US" sz="2800" dirty="0"/>
              <a:t>(b) An otherwise unrepresented party to whom limited scope representation is being provided or has been provided in accordance with SCR 20:1.2(c) is considered to be unrepresented for purposes of this rule unless the lawyer providing limited scope representation notifies the opposing lawyer otherwise.</a:t>
            </a:r>
          </a:p>
          <a:p>
            <a:pPr marL="342900" indent="-342900">
              <a:buAutoNum type="alphaLcParenBoth"/>
            </a:pPr>
            <a:endParaRPr lang="en-US" dirty="0"/>
          </a:p>
          <a:p>
            <a:pPr marL="342900" indent="-342900">
              <a:buAutoNum type="alphaLcParenBoth"/>
            </a:pPr>
            <a:endParaRPr lang="en-US" dirty="0"/>
          </a:p>
        </p:txBody>
      </p:sp>
    </p:spTree>
    <p:extLst>
      <p:ext uri="{BB962C8B-B14F-4D97-AF65-F5344CB8AC3E}">
        <p14:creationId xmlns:p14="http://schemas.microsoft.com/office/powerpoint/2010/main" val="324551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45632"/>
            <a:ext cx="10058400" cy="896152"/>
          </a:xfrm>
        </p:spPr>
        <p:txBody>
          <a:bodyPr>
            <a:normAutofit fontScale="90000"/>
          </a:bodyPr>
          <a:lstStyle/>
          <a:p>
            <a:pPr algn="ctr"/>
            <a:r>
              <a:rPr lang="en-US" sz="3200" b="1" u="sng" dirty="0"/>
              <a:t>Scenario Six</a:t>
            </a:r>
            <a:r>
              <a:rPr lang="en-US" sz="3200" dirty="0"/>
              <a:t> – </a:t>
            </a:r>
            <a:br>
              <a:rPr lang="en-US" sz="3200" dirty="0"/>
            </a:br>
            <a:r>
              <a:rPr lang="en-US" sz="3200" dirty="0"/>
              <a:t>“He’s not my lawyer.”</a:t>
            </a:r>
          </a:p>
        </p:txBody>
      </p:sp>
      <p:sp>
        <p:nvSpPr>
          <p:cNvPr id="3" name="Content Placeholder 2"/>
          <p:cNvSpPr>
            <a:spLocks noGrp="1"/>
          </p:cNvSpPr>
          <p:nvPr>
            <p:ph idx="1"/>
          </p:nvPr>
        </p:nvSpPr>
        <p:spPr>
          <a:xfrm>
            <a:off x="1097279" y="1845734"/>
            <a:ext cx="10058401" cy="4376162"/>
          </a:xfrm>
        </p:spPr>
        <p:txBody>
          <a:bodyPr>
            <a:normAutofit fontScale="92500"/>
          </a:bodyPr>
          <a:lstStyle/>
          <a:p>
            <a:r>
              <a:rPr lang="en-US" sz="2400" dirty="0"/>
              <a:t>Lawyer represents a mother seeking the termination of the parental rights of the father of her two children.  The father is indigent and has appointed counsel representing him in this matter.   A few days ago, the father showed up at Lawyer’s office unannounced.  Lawyer has secretary tell him that I couldn’t speak to him because he was represented, but he insisted that he wanted to see Lawyer and said that he no longer had a lawyer.  Lawyer meets the father and he said that he didn’t need or want a lawyer, his appointed lawyer was “not my attorney” and he just wanted to give up his rights and get the whole thing over with.  Lawyer calls his appointed lawyer and got a message that he was out of the office for few days so Lawyer leaves a message on the machine.  After asking again and being assured that the father did not want a lawyer in this matter, Lawyer has the father sign affidavits stating that he wanted to terminate his rights with respect to the children and filed them with the court.  </a:t>
            </a:r>
          </a:p>
          <a:p>
            <a:r>
              <a:rPr lang="en-US" sz="2400" dirty="0"/>
              <a:t>Problem?</a:t>
            </a:r>
          </a:p>
          <a:p>
            <a:endParaRPr lang="en-US" dirty="0"/>
          </a:p>
        </p:txBody>
      </p:sp>
    </p:spTree>
    <p:extLst>
      <p:ext uri="{BB962C8B-B14F-4D97-AF65-F5344CB8AC3E}">
        <p14:creationId xmlns:p14="http://schemas.microsoft.com/office/powerpoint/2010/main" val="4245437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702301"/>
          </a:xfrm>
        </p:spPr>
        <p:txBody>
          <a:bodyPr>
            <a:normAutofit/>
          </a:bodyPr>
          <a:lstStyle/>
          <a:p>
            <a:pPr algn="ctr"/>
            <a:r>
              <a:rPr lang="en-US" sz="3200" dirty="0"/>
              <a:t>OLR Private Reprimand 2003-4</a:t>
            </a:r>
          </a:p>
        </p:txBody>
      </p:sp>
      <p:sp>
        <p:nvSpPr>
          <p:cNvPr id="3" name="Content Placeholder 2"/>
          <p:cNvSpPr>
            <a:spLocks noGrp="1"/>
          </p:cNvSpPr>
          <p:nvPr>
            <p:ph idx="1"/>
          </p:nvPr>
        </p:nvSpPr>
        <p:spPr/>
        <p:txBody>
          <a:bodyPr>
            <a:normAutofit/>
          </a:bodyPr>
          <a:lstStyle/>
          <a:p>
            <a:r>
              <a:rPr lang="en-US" sz="2800" dirty="0"/>
              <a:t>By obtaining the father’s signature on the affidavits of consent to the termination of parental rights and the stipulation concerning child support, when the attorney knew the father was represented by a lawyer and without the lawyer’s consent, the attorney knowingly communicated about the subject of the representation with a party she knew to be represented by another lawyer without consent of that lawyer, in violation of SCR 20:4.2.</a:t>
            </a:r>
          </a:p>
        </p:txBody>
      </p:sp>
    </p:spTree>
    <p:extLst>
      <p:ext uri="{BB962C8B-B14F-4D97-AF65-F5344CB8AC3E}">
        <p14:creationId xmlns:p14="http://schemas.microsoft.com/office/powerpoint/2010/main" val="1833186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56395"/>
          </a:xfrm>
        </p:spPr>
        <p:txBody>
          <a:bodyPr>
            <a:normAutofit/>
          </a:bodyPr>
          <a:lstStyle/>
          <a:p>
            <a:pPr algn="ctr"/>
            <a:r>
              <a:rPr lang="en-US" sz="3200" dirty="0"/>
              <a:t>ABA Formal Opinion 95-396</a:t>
            </a:r>
          </a:p>
        </p:txBody>
      </p:sp>
      <p:sp>
        <p:nvSpPr>
          <p:cNvPr id="3" name="Content Placeholder 2"/>
          <p:cNvSpPr>
            <a:spLocks noGrp="1"/>
          </p:cNvSpPr>
          <p:nvPr>
            <p:ph idx="1"/>
          </p:nvPr>
        </p:nvSpPr>
        <p:spPr>
          <a:xfrm>
            <a:off x="725557" y="1845733"/>
            <a:ext cx="10430123" cy="4366223"/>
          </a:xfrm>
        </p:spPr>
        <p:txBody>
          <a:bodyPr>
            <a:normAutofit fontScale="92500" lnSpcReduction="10000"/>
          </a:bodyPr>
          <a:lstStyle/>
          <a:p>
            <a:r>
              <a:rPr lang="en-US" dirty="0"/>
              <a:t>As a practical matter, a sensible course for the communicating lawyer would generally be to confirm whether in fact the representing lawyer has been effectively discharged. For example, the lawyer might ask the person to provide evidence that the lawyer has been dismissed. The communicating lawyer can also contact the representing lawyer directly to determine whether she has been informed of the discharge. The communicating lawyer may also choose to inform the person that she does not wish to communicate further until he gets another lawyer.</a:t>
            </a:r>
          </a:p>
          <a:p>
            <a:r>
              <a:rPr lang="en-US" dirty="0">
                <a:solidFill>
                  <a:srgbClr val="FF0000"/>
                </a:solidFill>
              </a:rPr>
              <a:t>There are some circumstances where the communicating lawyer may need to go beyond determining that the person has discharged her lawyer. One is that in a criminal case where the Court has appointed a lawyer to represent the client, the lawyer is not relieved as counsel of record until the court grants her leave to withdraw. Consequently, even if the contacted person tells the communicating lawyer that she has fired her lawyer, the communicating lawyer may not proceed without reasonable assurance that the court has granted the lawyer leave to withdraw. Similarly, if retained counsel has entered an appearance in a matter, whether civil or criminal, and remains counsel of record, with corresponding responsibilities, the communicating lawyer may not communicate with the person until the lawyer has withdrawn her appearance. </a:t>
            </a:r>
            <a:r>
              <a:rPr lang="en-US" dirty="0"/>
              <a:t>In addition, if a communicating lawyer knows that the represented person is incompetent, that person's statement regarding the status of her representation may not be sufficiently reliable to allow the communicating lawyer to assume that she is free to engage in communications with the person.</a:t>
            </a:r>
          </a:p>
        </p:txBody>
      </p:sp>
    </p:spTree>
    <p:extLst>
      <p:ext uri="{BB962C8B-B14F-4D97-AF65-F5344CB8AC3E}">
        <p14:creationId xmlns:p14="http://schemas.microsoft.com/office/powerpoint/2010/main" val="1112730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1124752"/>
          </a:xfrm>
        </p:spPr>
        <p:txBody>
          <a:bodyPr>
            <a:normAutofit/>
          </a:bodyPr>
          <a:lstStyle/>
          <a:p>
            <a:pPr algn="ctr"/>
            <a:r>
              <a:rPr lang="en-US" sz="3200" b="1" u="sng" dirty="0"/>
              <a:t>Scenario Seven </a:t>
            </a:r>
            <a:r>
              <a:rPr lang="en-US" sz="3200" dirty="0"/>
              <a:t>– </a:t>
            </a:r>
            <a:br>
              <a:rPr lang="en-US" sz="3200" dirty="0"/>
            </a:br>
            <a:r>
              <a:rPr lang="en-US" sz="3200" dirty="0"/>
              <a:t>target of opportunity</a:t>
            </a:r>
          </a:p>
        </p:txBody>
      </p:sp>
      <p:sp>
        <p:nvSpPr>
          <p:cNvPr id="3" name="Content Placeholder 2"/>
          <p:cNvSpPr>
            <a:spLocks noGrp="1"/>
          </p:cNvSpPr>
          <p:nvPr>
            <p:ph idx="1"/>
          </p:nvPr>
        </p:nvSpPr>
        <p:spPr/>
        <p:txBody>
          <a:bodyPr/>
          <a:lstStyle/>
          <a:p>
            <a:r>
              <a:rPr lang="en-US" sz="2800" dirty="0"/>
              <a:t>ADA is prosecuting husband and wife for contributing to the delinquency of a minor for failing to report a child as a runaway.  Husband and wife are both appointed counsel.  At preliminary hearing of Husband , prosecutor sees that Wife is sitting in gallery and calls Wife to the stand.  Husband’s lawyer objects but judge permits Wife to be compelled to testify.</a:t>
            </a:r>
          </a:p>
          <a:p>
            <a:endParaRPr lang="en-US" sz="2800" dirty="0"/>
          </a:p>
          <a:p>
            <a:r>
              <a:rPr lang="en-US" sz="2800" dirty="0"/>
              <a:t>Problem for Prosecutor?</a:t>
            </a:r>
          </a:p>
          <a:p>
            <a:endParaRPr lang="en-US" dirty="0"/>
          </a:p>
          <a:p>
            <a:endParaRPr lang="en-US" dirty="0"/>
          </a:p>
        </p:txBody>
      </p:sp>
    </p:spTree>
    <p:extLst>
      <p:ext uri="{BB962C8B-B14F-4D97-AF65-F5344CB8AC3E}">
        <p14:creationId xmlns:p14="http://schemas.microsoft.com/office/powerpoint/2010/main" val="3540902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925969"/>
          </a:xfrm>
        </p:spPr>
        <p:txBody>
          <a:bodyPr/>
          <a:lstStyle/>
          <a:p>
            <a:pPr algn="ctr"/>
            <a:r>
              <a:rPr lang="en-US" dirty="0"/>
              <a:t>OLR Private Reprimand 1999-17</a:t>
            </a:r>
          </a:p>
        </p:txBody>
      </p:sp>
      <p:sp>
        <p:nvSpPr>
          <p:cNvPr id="3" name="Content Placeholder 2"/>
          <p:cNvSpPr>
            <a:spLocks noGrp="1"/>
          </p:cNvSpPr>
          <p:nvPr>
            <p:ph idx="1"/>
          </p:nvPr>
        </p:nvSpPr>
        <p:spPr/>
        <p:txBody>
          <a:bodyPr>
            <a:normAutofit/>
          </a:bodyPr>
          <a:lstStyle/>
          <a:p>
            <a:r>
              <a:rPr lang="en-US" sz="2800" dirty="0"/>
              <a:t>The Board concluded that, by questioning the wife under oath without consent of the wife's attorney, and despite being aware that the wife was represented, the prosecutor communicated about the subject matter of a representation with a party that the prosecutor knew to be represented, without the consent of the party's attorney, in violation of SCR 20:4.2. The prosecutor had no prior discipline.</a:t>
            </a:r>
          </a:p>
        </p:txBody>
      </p:sp>
    </p:spTree>
    <p:extLst>
      <p:ext uri="{BB962C8B-B14F-4D97-AF65-F5344CB8AC3E}">
        <p14:creationId xmlns:p14="http://schemas.microsoft.com/office/powerpoint/2010/main" val="3676952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1045238"/>
          </a:xfrm>
        </p:spPr>
        <p:txBody>
          <a:bodyPr>
            <a:normAutofit/>
          </a:bodyPr>
          <a:lstStyle/>
          <a:p>
            <a:pPr algn="ctr"/>
            <a:r>
              <a:rPr lang="en-US" sz="3200" b="1" u="sng" dirty="0"/>
              <a:t>Scenario Eight </a:t>
            </a:r>
            <a:r>
              <a:rPr lang="en-US" sz="3200" dirty="0"/>
              <a:t>– </a:t>
            </a:r>
            <a:br>
              <a:rPr lang="en-US" sz="3200" dirty="0"/>
            </a:br>
            <a:r>
              <a:rPr lang="en-US" sz="3200" dirty="0"/>
              <a:t>just listening</a:t>
            </a:r>
          </a:p>
        </p:txBody>
      </p:sp>
      <p:sp>
        <p:nvSpPr>
          <p:cNvPr id="3" name="Content Placeholder 2"/>
          <p:cNvSpPr>
            <a:spLocks noGrp="1"/>
          </p:cNvSpPr>
          <p:nvPr>
            <p:ph idx="1"/>
          </p:nvPr>
        </p:nvSpPr>
        <p:spPr/>
        <p:txBody>
          <a:bodyPr>
            <a:normAutofit/>
          </a:bodyPr>
          <a:lstStyle/>
          <a:p>
            <a:r>
              <a:rPr lang="en-US" sz="2800" dirty="0"/>
              <a:t>Represented Defendant  contacts detective and states that he wants to talk about his case.  Detective says he would like to get prosecutor on line to listen to the call.  Defendant agrees and prosecutor listens but does not ask questions.</a:t>
            </a:r>
          </a:p>
          <a:p>
            <a:endParaRPr lang="en-US" sz="2800" dirty="0"/>
          </a:p>
          <a:p>
            <a:r>
              <a:rPr lang="en-US" sz="2800" dirty="0"/>
              <a:t>Has prosecutor “communicated” with a represented person?</a:t>
            </a:r>
          </a:p>
        </p:txBody>
      </p:sp>
    </p:spTree>
    <p:extLst>
      <p:ext uri="{BB962C8B-B14F-4D97-AF65-F5344CB8AC3E}">
        <p14:creationId xmlns:p14="http://schemas.microsoft.com/office/powerpoint/2010/main" val="1052041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776882"/>
          </a:xfrm>
        </p:spPr>
        <p:txBody>
          <a:bodyPr>
            <a:normAutofit/>
          </a:bodyPr>
          <a:lstStyle/>
          <a:p>
            <a:pPr algn="ctr"/>
            <a:r>
              <a:rPr lang="en-US" sz="3200" dirty="0"/>
              <a:t>Matter of Howes, 123 N.M. 311 (1997)</a:t>
            </a:r>
          </a:p>
        </p:txBody>
      </p:sp>
      <p:sp>
        <p:nvSpPr>
          <p:cNvPr id="3" name="Content Placeholder 2"/>
          <p:cNvSpPr>
            <a:spLocks noGrp="1"/>
          </p:cNvSpPr>
          <p:nvPr>
            <p:ph idx="1"/>
          </p:nvPr>
        </p:nvSpPr>
        <p:spPr>
          <a:xfrm>
            <a:off x="695739" y="1845734"/>
            <a:ext cx="10734261" cy="4415918"/>
          </a:xfrm>
        </p:spPr>
        <p:txBody>
          <a:bodyPr>
            <a:normAutofit fontScale="92500" lnSpcReduction="20000"/>
          </a:bodyPr>
          <a:lstStyle/>
          <a:p>
            <a:r>
              <a:rPr lang="en-US" dirty="0"/>
              <a:t>To argue that one does not violate Rule 16-402 if one does not ask questions or impart information borders on sophistry. People do not compromise their positions or waive their defenses by listening to an attorney; they do so by talking while the attorney listens.</a:t>
            </a:r>
          </a:p>
          <a:p>
            <a:pPr marL="0" indent="0">
              <a:buNone/>
            </a:pPr>
            <a:r>
              <a:rPr lang="en-US" dirty="0"/>
              <a:t>“Communication” and “interrogation” are not synonymous, and it is “communication” that is prohibited by Rule 16-402. One can communicate interest and concern simply by indicating a willingness to listen. Since criminal defendants who are in custody often attempt to seek out and explain themselves to persons in authority under the generally misguided notion that they can extricate themselves from an unfortunate situation, the apparent willingness of a detective and a prosecutor to consider a defendant's version of the facts can be a particularly compelling message. “The influence of the prosecutor's presence is immeasurable.” People v. Green, 405 Mich. 273, 274 N.W.2d 448, 456 (quoting Justice Moody, concurring in part and dissenting in part). Respondent and the detective were well aware that defendant was attempting to discuss the evidence in his own case in order to help himself and they used his false hope to their advantage. Even if they asked no questions of defendant, by granting him an audience they tacitly encouraged him to keep talking.</a:t>
            </a:r>
          </a:p>
          <a:p>
            <a:pPr marL="0" indent="0">
              <a:buNone/>
            </a:pPr>
            <a:r>
              <a:rPr lang="en-US" dirty="0"/>
              <a:t>While a lack of overreaching by a prosecutor in this situation may be a mitigating factor, it does not excuse compliance with the standard prescribed by Rule 16-402. In People v. Green, the prosecutor merely listened to and took notes on the statement of a murder suspect (at the suspect's request) and, at the end of the statement, simply asked the man whether he had been telling the whole truth. Although the statement was found to be voluntary, the attorney's violation of Rule 7-104(A)(1) was recognized by the court.</a:t>
            </a:r>
          </a:p>
        </p:txBody>
      </p:sp>
    </p:spTree>
    <p:extLst>
      <p:ext uri="{BB962C8B-B14F-4D97-AF65-F5344CB8AC3E}">
        <p14:creationId xmlns:p14="http://schemas.microsoft.com/office/powerpoint/2010/main" val="1164808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1084995"/>
          </a:xfrm>
        </p:spPr>
        <p:txBody>
          <a:bodyPr>
            <a:normAutofit/>
          </a:bodyPr>
          <a:lstStyle/>
          <a:p>
            <a:pPr algn="ctr"/>
            <a:r>
              <a:rPr lang="en-US" sz="3200" b="1" u="sng" dirty="0"/>
              <a:t>Scenario Nine </a:t>
            </a:r>
            <a:r>
              <a:rPr lang="en-US" sz="3200" dirty="0"/>
              <a:t>– </a:t>
            </a:r>
            <a:br>
              <a:rPr lang="en-US" sz="3200" dirty="0"/>
            </a:br>
            <a:r>
              <a:rPr lang="en-US" sz="3200" dirty="0"/>
              <a:t>contacting management</a:t>
            </a:r>
          </a:p>
        </p:txBody>
      </p:sp>
      <p:sp>
        <p:nvSpPr>
          <p:cNvPr id="3" name="Content Placeholder 2"/>
          <p:cNvSpPr>
            <a:spLocks noGrp="1"/>
          </p:cNvSpPr>
          <p:nvPr>
            <p:ph idx="1"/>
          </p:nvPr>
        </p:nvSpPr>
        <p:spPr/>
        <p:txBody>
          <a:bodyPr>
            <a:noAutofit/>
          </a:bodyPr>
          <a:lstStyle/>
          <a:p>
            <a:r>
              <a:rPr lang="en-US" sz="2800" dirty="0"/>
              <a:t>Lawyer is representing an employee who is considering bring suit against a former employer for an alleged claim of harassment.  Client tells lawyer that senior manger, who did not supervise her or the alleged harasser, witnessed several relevant incidents and employee believes senior manager may be sympathetic to employee.  Lawyer has put employer on notice of the claim and employer has retained counsel.</a:t>
            </a:r>
          </a:p>
          <a:p>
            <a:endParaRPr lang="en-US" sz="2800" dirty="0"/>
          </a:p>
          <a:p>
            <a:r>
              <a:rPr lang="en-US" sz="2800" dirty="0"/>
              <a:t>May Lawyer contact senior manager without consent of the employer’s lawyer?</a:t>
            </a:r>
          </a:p>
        </p:txBody>
      </p:sp>
    </p:spTree>
    <p:extLst>
      <p:ext uri="{BB962C8B-B14F-4D97-AF65-F5344CB8AC3E}">
        <p14:creationId xmlns:p14="http://schemas.microsoft.com/office/powerpoint/2010/main" val="1398055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896152"/>
          </a:xfrm>
        </p:spPr>
        <p:txBody>
          <a:bodyPr>
            <a:normAutofit/>
          </a:bodyPr>
          <a:lstStyle/>
          <a:p>
            <a:pPr algn="ctr"/>
            <a:r>
              <a:rPr lang="en-US" sz="3200" dirty="0"/>
              <a:t>Wisconsin Ethics Op. E-07-01</a:t>
            </a:r>
          </a:p>
        </p:txBody>
      </p:sp>
      <p:sp>
        <p:nvSpPr>
          <p:cNvPr id="3" name="Content Placeholder 2"/>
          <p:cNvSpPr>
            <a:spLocks noGrp="1"/>
          </p:cNvSpPr>
          <p:nvPr>
            <p:ph idx="1"/>
          </p:nvPr>
        </p:nvSpPr>
        <p:spPr/>
        <p:txBody>
          <a:bodyPr>
            <a:normAutofit/>
          </a:bodyPr>
          <a:lstStyle/>
          <a:p>
            <a:r>
              <a:rPr lang="en-US" sz="2800" dirty="0"/>
              <a:t>However, if the chief financial officer was a witness to the alleged act of discrimination, but has no involvement in the direction or control of the organization’s lawyer handling the defense of the discrimination claim, the officer would not be protected by SCR 20:4.2. </a:t>
            </a:r>
            <a:r>
              <a:rPr lang="en-US" sz="2800" dirty="0">
                <a:solidFill>
                  <a:srgbClr val="FF0000"/>
                </a:solidFill>
              </a:rPr>
              <a:t>The mere fact that a constituent holds a management position does not trigger the protections of the Rule. </a:t>
            </a:r>
          </a:p>
        </p:txBody>
      </p:sp>
    </p:spTree>
    <p:extLst>
      <p:ext uri="{BB962C8B-B14F-4D97-AF65-F5344CB8AC3E}">
        <p14:creationId xmlns:p14="http://schemas.microsoft.com/office/powerpoint/2010/main" val="3859784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Wisconsin Ethics Op. E-07-01 – </a:t>
            </a:r>
            <a:br>
              <a:rPr lang="en-US" sz="3200" dirty="0"/>
            </a:br>
            <a:r>
              <a:rPr lang="en-US" sz="3200" dirty="0"/>
              <a:t>who is protected by SCR 20:4.2 within a represented organization?</a:t>
            </a:r>
          </a:p>
        </p:txBody>
      </p:sp>
      <p:sp>
        <p:nvSpPr>
          <p:cNvPr id="3" name="Content Placeholder 2"/>
          <p:cNvSpPr>
            <a:spLocks noGrp="1"/>
          </p:cNvSpPr>
          <p:nvPr>
            <p:ph idx="1"/>
          </p:nvPr>
        </p:nvSpPr>
        <p:spPr/>
        <p:txBody>
          <a:bodyPr>
            <a:noAutofit/>
          </a:bodyPr>
          <a:lstStyle/>
          <a:p>
            <a:r>
              <a:rPr lang="en-US" sz="2800" dirty="0"/>
              <a:t>1) Constituents who supervise, direct or regularly consult with the organization’s lawyer concerning the matter or who have authority to obligate the organization with respect to the matter.</a:t>
            </a:r>
          </a:p>
          <a:p>
            <a:r>
              <a:rPr lang="en-US" sz="2800" dirty="0"/>
              <a:t>2) Constituents whose act or omission in connection with the matter may be imputed to the organization for purposes of civil or criminal liability.</a:t>
            </a:r>
          </a:p>
          <a:p>
            <a:r>
              <a:rPr lang="en-US" sz="2800" dirty="0"/>
              <a:t>What about constituents who might make an admission against the corporate employer?</a:t>
            </a:r>
          </a:p>
        </p:txBody>
      </p:sp>
    </p:spTree>
    <p:extLst>
      <p:ext uri="{BB962C8B-B14F-4D97-AF65-F5344CB8AC3E}">
        <p14:creationId xmlns:p14="http://schemas.microsoft.com/office/powerpoint/2010/main" val="2592262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25361"/>
          </a:xfrm>
        </p:spPr>
        <p:txBody>
          <a:bodyPr>
            <a:normAutofit fontScale="90000"/>
          </a:bodyPr>
          <a:lstStyle/>
          <a:p>
            <a:pPr algn="ctr"/>
            <a:r>
              <a:rPr lang="en-US" sz="3600" b="1" u="sng" dirty="0"/>
              <a:t>Scenario One </a:t>
            </a:r>
            <a:r>
              <a:rPr lang="en-US" sz="3600" dirty="0"/>
              <a:t>– </a:t>
            </a:r>
            <a:br>
              <a:rPr lang="en-US" sz="3600" dirty="0"/>
            </a:br>
            <a:r>
              <a:rPr lang="en-US" sz="3600" dirty="0"/>
              <a:t>What’s a matter?</a:t>
            </a:r>
          </a:p>
        </p:txBody>
      </p:sp>
      <p:sp>
        <p:nvSpPr>
          <p:cNvPr id="3" name="Content Placeholder 2"/>
          <p:cNvSpPr>
            <a:spLocks noGrp="1"/>
          </p:cNvSpPr>
          <p:nvPr>
            <p:ph idx="1"/>
          </p:nvPr>
        </p:nvSpPr>
        <p:spPr/>
        <p:txBody>
          <a:bodyPr>
            <a:normAutofit/>
          </a:bodyPr>
          <a:lstStyle/>
          <a:p>
            <a:pPr marL="0" indent="0">
              <a:buNone/>
            </a:pPr>
            <a:r>
              <a:rPr lang="en-US" sz="2800" dirty="0">
                <a:latin typeface="Calibri" panose="020F0502020204030204" pitchFamily="34" charset="0"/>
                <a:cs typeface="Times New Roman" panose="02020603050405020304" pitchFamily="18" charset="0"/>
              </a:rPr>
              <a:t>Criminal Defense Lawyer represents Client in Matter A.  Lawyer is aware that Witness may have exculpatory information.  Witness, however, is represented by a different lawyer in Matter B.  Lawyer contacts Witness’ lawyer and asks for permission to send investigator to interview Witness, but lawyer refuses to grant such permission.  </a:t>
            </a:r>
          </a:p>
          <a:p>
            <a:pPr marL="0" indent="0">
              <a:buNone/>
            </a:pPr>
            <a:r>
              <a:rPr lang="en-US" sz="2800" dirty="0">
                <a:latin typeface="Calibri" panose="020F0502020204030204" pitchFamily="34" charset="0"/>
                <a:cs typeface="Times New Roman" panose="02020603050405020304" pitchFamily="18" charset="0"/>
              </a:rPr>
              <a:t>What should Criminal Defense lawyer do?</a:t>
            </a:r>
          </a:p>
          <a:p>
            <a:endParaRPr lang="en-US" dirty="0"/>
          </a:p>
        </p:txBody>
      </p:sp>
    </p:spTree>
    <p:extLst>
      <p:ext uri="{BB962C8B-B14F-4D97-AF65-F5344CB8AC3E}">
        <p14:creationId xmlns:p14="http://schemas.microsoft.com/office/powerpoint/2010/main" val="3290635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06699"/>
          </a:xfrm>
        </p:spPr>
        <p:txBody>
          <a:bodyPr>
            <a:normAutofit/>
          </a:bodyPr>
          <a:lstStyle/>
          <a:p>
            <a:pPr algn="ctr"/>
            <a:r>
              <a:rPr lang="en-US" sz="3200" dirty="0"/>
              <a:t>Wisconsin Ethics Op. E-07-01</a:t>
            </a:r>
          </a:p>
        </p:txBody>
      </p:sp>
      <p:sp>
        <p:nvSpPr>
          <p:cNvPr id="3" name="Content Placeholder 2"/>
          <p:cNvSpPr>
            <a:spLocks noGrp="1"/>
          </p:cNvSpPr>
          <p:nvPr>
            <p:ph idx="1"/>
          </p:nvPr>
        </p:nvSpPr>
        <p:spPr>
          <a:xfrm>
            <a:off x="954157" y="1716525"/>
            <a:ext cx="10346634" cy="4654458"/>
          </a:xfrm>
        </p:spPr>
        <p:txBody>
          <a:bodyPr>
            <a:noAutofit/>
          </a:bodyPr>
          <a:lstStyle/>
          <a:p>
            <a:r>
              <a:rPr lang="en-US" sz="2200" dirty="0"/>
              <a:t>The 2002 amendments to the Comment were significant and reflected the ABA’s intention to clarify the language and provide better guidance. In particular, the ABA removed language from the Comment prohibiting contact with constituents having “managerial responsibility,” which had frequently been criticized as “vague and overly broad.” </a:t>
            </a:r>
            <a:r>
              <a:rPr lang="en-US" sz="2200" dirty="0">
                <a:solidFill>
                  <a:srgbClr val="FF0000"/>
                </a:solidFill>
              </a:rPr>
              <a:t>Language prohibiting contact with constituents “whose statements may constitute an admission on the part of the organization” was also removed. This is because this language was originally intended to protect those jurisdictions which still maintained the old evidentiary rule that statements by an agent bound the principal, in the sense that, when such statements of an agent are admitted into evidence, the principal may not introduce other evidence to contradict the statement. Modern evidence rules, however, while permitting an employee’s statement to be admitted as an exception to the hearsay rule, do not bind the employer, who is free to introduce evidence contradicting the employee’s statement. Accordingly, that language in the old Comment was often misinterpreted to prevent contact with any constituent whose statement may constitute a non-binding admission.</a:t>
            </a:r>
          </a:p>
        </p:txBody>
      </p:sp>
    </p:spTree>
    <p:extLst>
      <p:ext uri="{BB962C8B-B14F-4D97-AF65-F5344CB8AC3E}">
        <p14:creationId xmlns:p14="http://schemas.microsoft.com/office/powerpoint/2010/main" val="24827344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1134691"/>
          </a:xfrm>
        </p:spPr>
        <p:txBody>
          <a:bodyPr>
            <a:normAutofit/>
          </a:bodyPr>
          <a:lstStyle/>
          <a:p>
            <a:pPr algn="ctr"/>
            <a:r>
              <a:rPr lang="en-US" sz="3200" b="1" u="sng" dirty="0"/>
              <a:t>Scenario Ten </a:t>
            </a:r>
            <a:r>
              <a:rPr lang="en-US" sz="3200" dirty="0"/>
              <a:t>– </a:t>
            </a:r>
            <a:br>
              <a:rPr lang="en-US" sz="3200" dirty="0"/>
            </a:br>
            <a:r>
              <a:rPr lang="en-US" sz="3200" dirty="0"/>
              <a:t>former management</a:t>
            </a:r>
          </a:p>
        </p:txBody>
      </p:sp>
      <p:sp>
        <p:nvSpPr>
          <p:cNvPr id="3" name="Content Placeholder 2"/>
          <p:cNvSpPr>
            <a:spLocks noGrp="1"/>
          </p:cNvSpPr>
          <p:nvPr>
            <p:ph idx="1"/>
          </p:nvPr>
        </p:nvSpPr>
        <p:spPr/>
        <p:txBody>
          <a:bodyPr>
            <a:normAutofit/>
          </a:bodyPr>
          <a:lstStyle/>
          <a:p>
            <a:r>
              <a:rPr lang="en-US" sz="2800" dirty="0"/>
              <a:t>Lawyer is representing client in an action against a company.  Lawyer has learned that a vice president of the company, who may have important information about the matter, recently retired.  Lawyer would like to speak to retired vice president informally.</a:t>
            </a:r>
          </a:p>
          <a:p>
            <a:r>
              <a:rPr lang="en-US" sz="2800" dirty="0"/>
              <a:t>Does Lawyer need consent of the company’s lawyer to speak with the retired vive president?</a:t>
            </a:r>
          </a:p>
        </p:txBody>
      </p:sp>
    </p:spTree>
    <p:extLst>
      <p:ext uri="{BB962C8B-B14F-4D97-AF65-F5344CB8AC3E}">
        <p14:creationId xmlns:p14="http://schemas.microsoft.com/office/powerpoint/2010/main" val="405418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786821"/>
          </a:xfrm>
        </p:spPr>
        <p:txBody>
          <a:bodyPr>
            <a:normAutofit/>
          </a:bodyPr>
          <a:lstStyle/>
          <a:p>
            <a:pPr algn="ctr"/>
            <a:r>
              <a:rPr lang="en-US" sz="3200" dirty="0"/>
              <a:t>Wisconsin Ethics Op. E-07-01</a:t>
            </a:r>
          </a:p>
        </p:txBody>
      </p:sp>
      <p:sp>
        <p:nvSpPr>
          <p:cNvPr id="3" name="Content Placeholder 2"/>
          <p:cNvSpPr>
            <a:spLocks noGrp="1"/>
          </p:cNvSpPr>
          <p:nvPr>
            <p:ph idx="1"/>
          </p:nvPr>
        </p:nvSpPr>
        <p:spPr/>
        <p:txBody>
          <a:bodyPr>
            <a:normAutofit/>
          </a:bodyPr>
          <a:lstStyle/>
          <a:p>
            <a:r>
              <a:rPr lang="en-US" sz="2800" dirty="0">
                <a:solidFill>
                  <a:srgbClr val="FF0000"/>
                </a:solidFill>
              </a:rPr>
              <a:t>Thus, by reference to the plain language of the Comment and by looking to the purposes of SCR 20:4.2, the inescapable conclusion is that SCR 20:4.2 does not prohibit contact with former constituents of an organization regardless of the former position held by the former constituent. </a:t>
            </a:r>
            <a:r>
              <a:rPr lang="en-US" sz="2800" dirty="0"/>
              <a:t>Of course, if a former constituent is currently represented by their own counsel with respect to a matter, or is actually represented by the organization’s lawyer in the matter (assuming the former constituent consents and such representation does not constitute a conflict of interest. See SCR 20:1.7), then SCR 20:4.2 applies.</a:t>
            </a:r>
            <a:endParaRPr lang="en-US" sz="2800" dirty="0">
              <a:solidFill>
                <a:srgbClr val="FF0000"/>
              </a:solidFill>
            </a:endParaRPr>
          </a:p>
        </p:txBody>
      </p:sp>
    </p:spTree>
    <p:extLst>
      <p:ext uri="{BB962C8B-B14F-4D97-AF65-F5344CB8AC3E}">
        <p14:creationId xmlns:p14="http://schemas.microsoft.com/office/powerpoint/2010/main" val="1417682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866334"/>
          </a:xfrm>
        </p:spPr>
        <p:txBody>
          <a:bodyPr>
            <a:normAutofit/>
          </a:bodyPr>
          <a:lstStyle/>
          <a:p>
            <a:pPr algn="ctr"/>
            <a:r>
              <a:rPr lang="en-US" sz="3200" b="1" dirty="0"/>
              <a:t>Question</a:t>
            </a:r>
          </a:p>
        </p:txBody>
      </p:sp>
      <p:sp>
        <p:nvSpPr>
          <p:cNvPr id="3" name="Content Placeholder 2"/>
          <p:cNvSpPr>
            <a:spLocks noGrp="1"/>
          </p:cNvSpPr>
          <p:nvPr>
            <p:ph idx="1"/>
          </p:nvPr>
        </p:nvSpPr>
        <p:spPr/>
        <p:txBody>
          <a:bodyPr>
            <a:normAutofit/>
          </a:bodyPr>
          <a:lstStyle/>
          <a:p>
            <a:r>
              <a:rPr lang="en-US" sz="2800" dirty="0"/>
              <a:t>Assume the same facts as Scenario Five – if Lawyer contacts retired vice president and retired vice president agrees to speak to Lawyer,  does lawyer have any special obligations?</a:t>
            </a:r>
          </a:p>
        </p:txBody>
      </p:sp>
    </p:spTree>
    <p:extLst>
      <p:ext uri="{BB962C8B-B14F-4D97-AF65-F5344CB8AC3E}">
        <p14:creationId xmlns:p14="http://schemas.microsoft.com/office/powerpoint/2010/main" val="2023494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702301"/>
          </a:xfrm>
        </p:spPr>
        <p:txBody>
          <a:bodyPr>
            <a:normAutofit/>
          </a:bodyPr>
          <a:lstStyle/>
          <a:p>
            <a:pPr algn="ctr"/>
            <a:r>
              <a:rPr lang="en-US" sz="3200" dirty="0"/>
              <a:t>Wisconsin Ethics Op. E-07-01</a:t>
            </a:r>
          </a:p>
        </p:txBody>
      </p:sp>
      <p:sp>
        <p:nvSpPr>
          <p:cNvPr id="3" name="Content Placeholder 2"/>
          <p:cNvSpPr>
            <a:spLocks noGrp="1"/>
          </p:cNvSpPr>
          <p:nvPr>
            <p:ph idx="1"/>
          </p:nvPr>
        </p:nvSpPr>
        <p:spPr>
          <a:xfrm>
            <a:off x="1097279" y="1845734"/>
            <a:ext cx="10058401" cy="4555066"/>
          </a:xfrm>
        </p:spPr>
        <p:txBody>
          <a:bodyPr>
            <a:normAutofit/>
          </a:bodyPr>
          <a:lstStyle/>
          <a:p>
            <a:r>
              <a:rPr lang="en-US" dirty="0">
                <a:solidFill>
                  <a:schemeClr val="tx1"/>
                </a:solidFill>
              </a:rPr>
              <a:t>To summarize these duties, when contacting a constituent of a represented organization (or any unrepresented person), the applicable Rules mandate the following:</a:t>
            </a:r>
          </a:p>
          <a:p>
            <a:r>
              <a:rPr lang="en-US" dirty="0">
                <a:solidFill>
                  <a:schemeClr val="tx1"/>
                </a:solidFill>
              </a:rPr>
              <a:t>1. The lawyer must inform the unrepresented constituent of the lawyer’s role in the matter (see SCR 20:4.3). </a:t>
            </a:r>
          </a:p>
          <a:p>
            <a:r>
              <a:rPr lang="en-US" dirty="0">
                <a:solidFill>
                  <a:schemeClr val="tx1"/>
                </a:solidFill>
              </a:rPr>
              <a:t>2. The lawyer must refrain from giving legal advice to an unrepresented constituent if there is a reasonable possibility that the interests of the client may conflict with those of the unrepresented constituent (see SCR 20:4.3).</a:t>
            </a:r>
          </a:p>
          <a:p>
            <a:r>
              <a:rPr lang="en-US" dirty="0">
                <a:solidFill>
                  <a:schemeClr val="tx1"/>
                </a:solidFill>
              </a:rPr>
              <a:t>3. The lawyer must not ask any questions reasonably likely to elicit information that the lawyer knows or reasonably should know is privileged and, if necessary, should caution the unrepresented constituent not to reveal such information (see SCR 20:4.4).</a:t>
            </a:r>
          </a:p>
          <a:p>
            <a:r>
              <a:rPr lang="en-US" dirty="0">
                <a:solidFill>
                  <a:schemeClr val="tx1"/>
                </a:solidFill>
              </a:rPr>
              <a:t>4. The lawyer must not make any false statements of material fact to or mislead an unrepresented constituent (see SCR 20:4.1 and SCR 20:8.4).</a:t>
            </a:r>
          </a:p>
        </p:txBody>
      </p:sp>
    </p:spTree>
    <p:extLst>
      <p:ext uri="{BB962C8B-B14F-4D97-AF65-F5344CB8AC3E}">
        <p14:creationId xmlns:p14="http://schemas.microsoft.com/office/powerpoint/2010/main" val="30844636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06699"/>
          </a:xfrm>
        </p:spPr>
        <p:txBody>
          <a:bodyPr>
            <a:normAutofit/>
          </a:bodyPr>
          <a:lstStyle/>
          <a:p>
            <a:pPr algn="ctr"/>
            <a:r>
              <a:rPr lang="en-US" sz="3200" dirty="0"/>
              <a:t>Wisconsin Ethics Op. E-07-01</a:t>
            </a:r>
          </a:p>
        </p:txBody>
      </p:sp>
      <p:sp>
        <p:nvSpPr>
          <p:cNvPr id="3" name="Content Placeholder 2"/>
          <p:cNvSpPr>
            <a:spLocks noGrp="1"/>
          </p:cNvSpPr>
          <p:nvPr>
            <p:ph idx="1"/>
          </p:nvPr>
        </p:nvSpPr>
        <p:spPr>
          <a:xfrm>
            <a:off x="1097279" y="1845734"/>
            <a:ext cx="10058401" cy="4555066"/>
          </a:xfrm>
        </p:spPr>
        <p:txBody>
          <a:bodyPr>
            <a:normAutofit/>
          </a:bodyPr>
          <a:lstStyle/>
          <a:p>
            <a:r>
              <a:rPr lang="en-US" dirty="0">
                <a:solidFill>
                  <a:schemeClr val="tx1"/>
                </a:solidFill>
              </a:rPr>
              <a:t>As noted above, however, some courts and ethics committees that have offered guidelines to lawyers beyond the language of the Rules which may be of valuable assistance to lawyers who seek to avoid civil sanction and disciplinary enforcement, and the Committee herein offers similar suggested guidelines:</a:t>
            </a:r>
          </a:p>
          <a:p>
            <a:r>
              <a:rPr lang="en-US" dirty="0">
                <a:solidFill>
                  <a:schemeClr val="tx1"/>
                </a:solidFill>
              </a:rPr>
              <a:t>1. The lawyer should clearly identify the client and the fact that the client is adverse to the organization.</a:t>
            </a:r>
          </a:p>
          <a:p>
            <a:r>
              <a:rPr lang="en-US" dirty="0">
                <a:solidFill>
                  <a:schemeClr val="tx1"/>
                </a:solidFill>
              </a:rPr>
              <a:t>2. The lawyer should inquire as to whether the constituent has counsel of their own in the matter.</a:t>
            </a:r>
          </a:p>
          <a:p>
            <a:r>
              <a:rPr lang="en-US" dirty="0">
                <a:solidFill>
                  <a:schemeClr val="tx1"/>
                </a:solidFill>
              </a:rPr>
              <a:t>3. The lawyer should explain the purpose of interview.</a:t>
            </a:r>
          </a:p>
          <a:p>
            <a:r>
              <a:rPr lang="en-US" dirty="0">
                <a:solidFill>
                  <a:schemeClr val="tx1"/>
                </a:solidFill>
              </a:rPr>
              <a:t>4. The lawyer should inform the constituent that they need not speak to the lawyer</a:t>
            </a:r>
          </a:p>
          <a:p>
            <a:r>
              <a:rPr lang="en-US" dirty="0">
                <a:solidFill>
                  <a:schemeClr val="tx1"/>
                </a:solidFill>
              </a:rPr>
              <a:t>There is no Wisconsin authority mandating this second set of guidelines, but the Committee hopes that by following these guidelines, lawyers will avoid grievances and civil litigation concerning the lawyer’s conduct.</a:t>
            </a:r>
          </a:p>
        </p:txBody>
      </p:sp>
    </p:spTree>
    <p:extLst>
      <p:ext uri="{BB962C8B-B14F-4D97-AF65-F5344CB8AC3E}">
        <p14:creationId xmlns:p14="http://schemas.microsoft.com/office/powerpoint/2010/main" val="3211050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1094934"/>
          </a:xfrm>
        </p:spPr>
        <p:txBody>
          <a:bodyPr>
            <a:normAutofit/>
          </a:bodyPr>
          <a:lstStyle/>
          <a:p>
            <a:pPr algn="ctr"/>
            <a:r>
              <a:rPr lang="en-US" sz="3200" b="1" u="sng" dirty="0"/>
              <a:t>Scenario Eleven </a:t>
            </a:r>
            <a:r>
              <a:rPr lang="en-US" sz="3200" dirty="0"/>
              <a:t>– </a:t>
            </a:r>
            <a:br>
              <a:rPr lang="en-US" sz="3200" dirty="0"/>
            </a:br>
            <a:r>
              <a:rPr lang="en-US" sz="3200" dirty="0"/>
              <a:t>is there a representation?</a:t>
            </a:r>
          </a:p>
        </p:txBody>
      </p:sp>
      <p:sp>
        <p:nvSpPr>
          <p:cNvPr id="3" name="Content Placeholder 2"/>
          <p:cNvSpPr>
            <a:spLocks noGrp="1"/>
          </p:cNvSpPr>
          <p:nvPr>
            <p:ph idx="1"/>
          </p:nvPr>
        </p:nvSpPr>
        <p:spPr/>
        <p:txBody>
          <a:bodyPr>
            <a:normAutofit/>
          </a:bodyPr>
          <a:lstStyle/>
          <a:p>
            <a:r>
              <a:rPr lang="en-US" sz="2800" dirty="0"/>
              <a:t>Lawyer is representing a client in investigating a possible claim that client may have against a company.  Lawyer has not put company on notice of possible claim and would like to speak to several current employees of the company.  Lawyer knows that company has in-house counsel.</a:t>
            </a:r>
          </a:p>
          <a:p>
            <a:r>
              <a:rPr lang="en-US" sz="2800" dirty="0"/>
              <a:t>Does lawyer need permission of in-house counsel to speak to the employees?</a:t>
            </a:r>
          </a:p>
        </p:txBody>
      </p:sp>
    </p:spTree>
    <p:extLst>
      <p:ext uri="{BB962C8B-B14F-4D97-AF65-F5344CB8AC3E}">
        <p14:creationId xmlns:p14="http://schemas.microsoft.com/office/powerpoint/2010/main" val="19429107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702301"/>
          </a:xfrm>
        </p:spPr>
        <p:txBody>
          <a:bodyPr>
            <a:normAutofit/>
          </a:bodyPr>
          <a:lstStyle/>
          <a:p>
            <a:pPr algn="ctr"/>
            <a:r>
              <a:rPr lang="en-US" sz="3200" dirty="0"/>
              <a:t>Wisconsin Ethics Op. E-07-01</a:t>
            </a:r>
          </a:p>
        </p:txBody>
      </p:sp>
      <p:sp>
        <p:nvSpPr>
          <p:cNvPr id="3" name="Content Placeholder 2"/>
          <p:cNvSpPr>
            <a:spLocks noGrp="1"/>
          </p:cNvSpPr>
          <p:nvPr>
            <p:ph idx="1"/>
          </p:nvPr>
        </p:nvSpPr>
        <p:spPr>
          <a:xfrm>
            <a:off x="1097279" y="1845734"/>
            <a:ext cx="10058401" cy="4644518"/>
          </a:xfrm>
        </p:spPr>
        <p:txBody>
          <a:bodyPr>
            <a:normAutofit/>
          </a:bodyPr>
          <a:lstStyle/>
          <a:p>
            <a:r>
              <a:rPr lang="en-US" sz="2400" dirty="0">
                <a:solidFill>
                  <a:schemeClr val="tx1"/>
                </a:solidFill>
              </a:rPr>
              <a:t>Finally, the Committee wishes to comment upon the status of organizations with permanent in-house counsel. The fact in itself that an organization has in-house counsel, or regularly retains outside counsel, does not render the organization represented with respect to a specific matter. “Similarly, retaining counsel for all matters that might arise would not be sufficiently specific to bring the rule into play. In order for the prohibition to apply, the subject matter of the representation needs to have crystallized between the client and the lawyer.”</a:t>
            </a:r>
          </a:p>
          <a:p>
            <a:r>
              <a:rPr lang="en-US" sz="2400" dirty="0">
                <a:solidFill>
                  <a:schemeClr val="tx1"/>
                </a:solidFill>
              </a:rPr>
              <a:t>A lawyer does not violate SCR 20:4.2 by contacting in-house counsel for an organization that is represented by outside counsel in a matter. The retention of outside counsel does not normally transform counsel for an organization into a represented constituent and contact with a lawyer does not raise the same policy concerns as contact with a lay person.</a:t>
            </a:r>
          </a:p>
        </p:txBody>
      </p:sp>
    </p:spTree>
    <p:extLst>
      <p:ext uri="{BB962C8B-B14F-4D97-AF65-F5344CB8AC3E}">
        <p14:creationId xmlns:p14="http://schemas.microsoft.com/office/powerpoint/2010/main" val="2410458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1124752"/>
          </a:xfrm>
        </p:spPr>
        <p:txBody>
          <a:bodyPr>
            <a:normAutofit/>
          </a:bodyPr>
          <a:lstStyle/>
          <a:p>
            <a:pPr algn="ctr"/>
            <a:r>
              <a:rPr lang="en-US" sz="3200" b="1" u="sng" dirty="0"/>
              <a:t>Scenario Twelve </a:t>
            </a:r>
            <a:r>
              <a:rPr lang="en-US" sz="3200" dirty="0"/>
              <a:t>– </a:t>
            </a:r>
            <a:br>
              <a:rPr lang="en-US" sz="3200" dirty="0"/>
            </a:br>
            <a:r>
              <a:rPr lang="en-US" sz="3200" dirty="0"/>
              <a:t>GALs</a:t>
            </a:r>
          </a:p>
        </p:txBody>
      </p:sp>
      <p:sp>
        <p:nvSpPr>
          <p:cNvPr id="3" name="Content Placeholder 2"/>
          <p:cNvSpPr>
            <a:spLocks noGrp="1"/>
          </p:cNvSpPr>
          <p:nvPr>
            <p:ph idx="1"/>
          </p:nvPr>
        </p:nvSpPr>
        <p:spPr/>
        <p:txBody>
          <a:bodyPr>
            <a:normAutofit/>
          </a:bodyPr>
          <a:lstStyle/>
          <a:p>
            <a:r>
              <a:rPr lang="en-US" sz="2800" dirty="0"/>
              <a:t>Lawyer is representing a father in a CHIPs proceeding and related criminal charges stemming from allegations of child abuse.  GAL is appointed to represent best interests of child, who is temporarily placed with grandparents.  Lawyer sends investigator to grandparents house, who then permit investigator to interview child.</a:t>
            </a:r>
          </a:p>
          <a:p>
            <a:r>
              <a:rPr lang="en-US" sz="2800" dirty="0"/>
              <a:t>Did Lawyer need consent of GAL for investigator to speak with the child?</a:t>
            </a:r>
          </a:p>
        </p:txBody>
      </p:sp>
    </p:spTree>
    <p:extLst>
      <p:ext uri="{BB962C8B-B14F-4D97-AF65-F5344CB8AC3E}">
        <p14:creationId xmlns:p14="http://schemas.microsoft.com/office/powerpoint/2010/main" val="1893265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916030"/>
          </a:xfrm>
        </p:spPr>
        <p:txBody>
          <a:bodyPr>
            <a:normAutofit/>
          </a:bodyPr>
          <a:lstStyle/>
          <a:p>
            <a:pPr algn="ctr"/>
            <a:r>
              <a:rPr lang="en-US" sz="3200" dirty="0"/>
              <a:t>OLR Private Reprimand 1994-15</a:t>
            </a:r>
          </a:p>
        </p:txBody>
      </p:sp>
      <p:sp>
        <p:nvSpPr>
          <p:cNvPr id="3" name="Content Placeholder 2"/>
          <p:cNvSpPr>
            <a:spLocks noGrp="1"/>
          </p:cNvSpPr>
          <p:nvPr>
            <p:ph idx="1"/>
          </p:nvPr>
        </p:nvSpPr>
        <p:spPr>
          <a:xfrm>
            <a:off x="1097279" y="1845733"/>
            <a:ext cx="10233330" cy="4624641"/>
          </a:xfrm>
        </p:spPr>
        <p:txBody>
          <a:bodyPr>
            <a:normAutofit/>
          </a:bodyPr>
          <a:lstStyle/>
          <a:p>
            <a:r>
              <a:rPr lang="en-US" dirty="0">
                <a:solidFill>
                  <a:schemeClr val="tx1"/>
                </a:solidFill>
              </a:rPr>
              <a:t>The Board found that the private investigator's direct communication with a child regarding alleged sexual abuse by her father, when the child was represented by a Guardian ad Litem in a CHIPS proceeding regarding allegations of sexual abuse by the child's father, had it been engaged in by a lawyer, would have been a violation of SCR 20:4.2, which provides that "in representing a client, a lawyer shall not communicate about the subject of the representation with a party the lawyer knows to be represented by another lawyer in the matter, unless the lawyer has the consent of the other lawyer or is authorized by law to do so." The Board determined that since the attorney hired the investigator and without obtaining the permission of the Guardian ad Litem, directed the investigator to interview the child directly about the sexual abuse allegations that were the subject of both the CHIPS proceeding and the criminal matter, the attorney was responsible for the conduct of the investigator and, therefore, violated SCR 20:5.3(c)(1), which provides that "a lawyer shall be responsible for conduct of [a </a:t>
            </a:r>
            <a:r>
              <a:rPr lang="en-US" dirty="0" err="1">
                <a:solidFill>
                  <a:schemeClr val="tx1"/>
                </a:solidFill>
              </a:rPr>
              <a:t>nonlawyer</a:t>
            </a:r>
            <a:r>
              <a:rPr lang="en-US" dirty="0">
                <a:solidFill>
                  <a:schemeClr val="tx1"/>
                </a:solidFill>
              </a:rPr>
              <a:t> retained by the lawyer] that would be a violation of the Rules of Professional Conduct if engaged in by a lawyer if . . . the lawyer orders or, with the knowledge of the specific conduct, ratifies the conduct involved." The attorney had no prior disciplinary record.</a:t>
            </a:r>
          </a:p>
        </p:txBody>
      </p:sp>
    </p:spTree>
    <p:extLst>
      <p:ext uri="{BB962C8B-B14F-4D97-AF65-F5344CB8AC3E}">
        <p14:creationId xmlns:p14="http://schemas.microsoft.com/office/powerpoint/2010/main" val="140258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702302"/>
          </a:xfrm>
        </p:spPr>
        <p:txBody>
          <a:bodyPr>
            <a:normAutofit/>
          </a:bodyPr>
          <a:lstStyle/>
          <a:p>
            <a:pPr algn="ctr"/>
            <a:r>
              <a:rPr lang="en-US" sz="3200" dirty="0"/>
              <a:t>Wisconsin Opinion EI-17-04</a:t>
            </a:r>
          </a:p>
        </p:txBody>
      </p:sp>
      <p:sp>
        <p:nvSpPr>
          <p:cNvPr id="3" name="Content Placeholder 2"/>
          <p:cNvSpPr>
            <a:spLocks noGrp="1"/>
          </p:cNvSpPr>
          <p:nvPr>
            <p:ph idx="1"/>
          </p:nvPr>
        </p:nvSpPr>
        <p:spPr>
          <a:xfrm>
            <a:off x="1212575" y="1935186"/>
            <a:ext cx="10038522" cy="4023360"/>
          </a:xfrm>
        </p:spPr>
        <p:txBody>
          <a:bodyPr>
            <a:normAutofit/>
          </a:bodyPr>
          <a:lstStyle/>
          <a:p>
            <a:pPr marL="0" indent="0">
              <a:buNone/>
            </a:pPr>
            <a:r>
              <a:rPr lang="en-US" sz="2600" dirty="0"/>
              <a:t>The Rule and comment make plain that the prohibition contained in SCR 20:4.2 applies only to a person or party represented in the same matter in which the contacting lawyer represents a client and prohibits communication about that matter. Thus, for example, a lawyer who represents a client charged with attempted homicide is free to contact a witness who is represented in connection with an unrelated burglary charge without the consent of the lawyer who represents the witness on the burglary charge. Lawyers are free to communicate with represented persons concerning matters outside the scope of the representation.</a:t>
            </a:r>
          </a:p>
          <a:p>
            <a:pPr marL="0" indent="0">
              <a:buNone/>
            </a:pPr>
            <a:r>
              <a:rPr lang="en-US" dirty="0"/>
              <a:t>(footnotes omitted)</a:t>
            </a:r>
          </a:p>
        </p:txBody>
      </p:sp>
    </p:spTree>
    <p:extLst>
      <p:ext uri="{BB962C8B-B14F-4D97-AF65-F5344CB8AC3E}">
        <p14:creationId xmlns:p14="http://schemas.microsoft.com/office/powerpoint/2010/main" val="24302647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1055178"/>
          </a:xfrm>
        </p:spPr>
        <p:txBody>
          <a:bodyPr>
            <a:normAutofit/>
          </a:bodyPr>
          <a:lstStyle/>
          <a:p>
            <a:pPr algn="ctr"/>
            <a:r>
              <a:rPr lang="en-US" sz="3200" dirty="0"/>
              <a:t>Disciplinary Proceedings against </a:t>
            </a:r>
            <a:r>
              <a:rPr lang="en-US" sz="3200" dirty="0" err="1"/>
              <a:t>Kinast</a:t>
            </a:r>
            <a:r>
              <a:rPr lang="en-US" sz="3200" dirty="0"/>
              <a:t>, 192 Wis. 2d 36, </a:t>
            </a:r>
            <a:br>
              <a:rPr lang="en-US" sz="3200" dirty="0"/>
            </a:br>
            <a:r>
              <a:rPr lang="en-US" sz="3200" dirty="0"/>
              <a:t>530 N.W.2d 387 (1995)</a:t>
            </a:r>
          </a:p>
        </p:txBody>
      </p:sp>
      <p:sp>
        <p:nvSpPr>
          <p:cNvPr id="3" name="Content Placeholder 2"/>
          <p:cNvSpPr>
            <a:spLocks noGrp="1"/>
          </p:cNvSpPr>
          <p:nvPr>
            <p:ph idx="1"/>
          </p:nvPr>
        </p:nvSpPr>
        <p:spPr>
          <a:xfrm>
            <a:off x="1097279" y="1845733"/>
            <a:ext cx="10058401" cy="4634579"/>
          </a:xfrm>
        </p:spPr>
        <p:txBody>
          <a:bodyPr>
            <a:normAutofit fontScale="92500" lnSpcReduction="20000"/>
          </a:bodyPr>
          <a:lstStyle/>
          <a:p>
            <a:r>
              <a:rPr lang="en-US" dirty="0"/>
              <a:t>The referee's conclusion that there was no violation of SCR 20:4.2 was also based on his determination that the children themselves were not parties to the divorce proceeding but that the "party" represented by the guardian was the children's best interests. Therefore, the referee concluded, because the children were not "parties," SCR 20:4.2 did not require Attorney </a:t>
            </a:r>
            <a:r>
              <a:rPr lang="en-US" dirty="0" err="1"/>
              <a:t>Kinast</a:t>
            </a:r>
            <a:r>
              <a:rPr lang="en-US" dirty="0"/>
              <a:t> to obtain the guardian's consent to interview them. The referee acknowledged, however, that there was substantial uncertainty whether the prohibition of SCR 20:4.2 applied to children involved in divorce actions and suggested that such doubtful application of the disciplinary rule ought not constitute a basis for the imposition of discipline on an attorney for its violation under those circumstances.</a:t>
            </a:r>
          </a:p>
          <a:p>
            <a:pPr algn="ctr"/>
            <a:r>
              <a:rPr lang="en-US" dirty="0"/>
              <a:t>***</a:t>
            </a:r>
          </a:p>
          <a:p>
            <a:r>
              <a:rPr lang="en-US" dirty="0"/>
              <a:t>Moreover, the rule prohibiting a party's lawyer from communicating with another party without the consent of that party's attorney is intended to protect litigants from being intimidated, confused or otherwise imposed upon by counsel for an adverse party. Children involved in divorce litigation are no less entitled to the protection that rule affords than are adult parties to the litigation. Any confusion that may exist among lawyers in Rock county or elsewhere in the state regarding the application of SCR 20:4.2 to children represented by a guardian ad litem is hereby resolved.</a:t>
            </a:r>
          </a:p>
          <a:p>
            <a:r>
              <a:rPr lang="en-US" dirty="0"/>
              <a:t>While we conclude that Attorney </a:t>
            </a:r>
            <a:r>
              <a:rPr lang="en-US" dirty="0" err="1"/>
              <a:t>Kinast's</a:t>
            </a:r>
            <a:r>
              <a:rPr lang="en-US" dirty="0"/>
              <a:t> interview with the children was in violation of SCR 20:4.2, we determine that because of the prevailing erroneous practice of attorneys in Rock county and the uncertainty whether the rule applied to children in divorce proceedings, no discipline is warranted for that violation. </a:t>
            </a:r>
          </a:p>
          <a:p>
            <a:endParaRPr lang="en-US" dirty="0"/>
          </a:p>
        </p:txBody>
      </p:sp>
    </p:spTree>
    <p:extLst>
      <p:ext uri="{BB962C8B-B14F-4D97-AF65-F5344CB8AC3E}">
        <p14:creationId xmlns:p14="http://schemas.microsoft.com/office/powerpoint/2010/main" val="42654909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1104873"/>
          </a:xfrm>
        </p:spPr>
        <p:txBody>
          <a:bodyPr>
            <a:normAutofit/>
          </a:bodyPr>
          <a:lstStyle/>
          <a:p>
            <a:pPr algn="ctr"/>
            <a:r>
              <a:rPr lang="en-US" sz="3200" b="1" u="sng" dirty="0"/>
              <a:t>Scenario Thirteen </a:t>
            </a:r>
            <a:r>
              <a:rPr lang="en-US" sz="3200" dirty="0"/>
              <a:t>– </a:t>
            </a:r>
            <a:br>
              <a:rPr lang="en-US" sz="3200" dirty="0"/>
            </a:br>
            <a:r>
              <a:rPr lang="en-US" sz="3200" dirty="0"/>
              <a:t>limited scope</a:t>
            </a:r>
          </a:p>
        </p:txBody>
      </p:sp>
      <p:sp>
        <p:nvSpPr>
          <p:cNvPr id="3" name="Content Placeholder 2"/>
          <p:cNvSpPr>
            <a:spLocks noGrp="1"/>
          </p:cNvSpPr>
          <p:nvPr>
            <p:ph idx="1"/>
          </p:nvPr>
        </p:nvSpPr>
        <p:spPr/>
        <p:txBody>
          <a:bodyPr>
            <a:normAutofit/>
          </a:bodyPr>
          <a:lstStyle/>
          <a:p>
            <a:r>
              <a:rPr lang="en-US" sz="2800" dirty="0"/>
              <a:t>Lawyer is representing client in matter pending in court and opposing party is pro se.  Lawyer is speaking to opposing party after a court appearance about a possible resolution of the matter when opposing party says “I’ll have to talk to the lawyer I hired to give me some advice about this matter.”  When asked, opposing party refuses to disclose the name of the lawyer.</a:t>
            </a:r>
          </a:p>
          <a:p>
            <a:r>
              <a:rPr lang="en-US" sz="2800" dirty="0"/>
              <a:t>Has Lawyer violated SCR 20:4.2?</a:t>
            </a:r>
          </a:p>
          <a:p>
            <a:r>
              <a:rPr lang="en-US" sz="2800" dirty="0"/>
              <a:t>May Lawyer continue to communicate with opposing party?</a:t>
            </a:r>
          </a:p>
        </p:txBody>
      </p:sp>
    </p:spTree>
    <p:extLst>
      <p:ext uri="{BB962C8B-B14F-4D97-AF65-F5344CB8AC3E}">
        <p14:creationId xmlns:p14="http://schemas.microsoft.com/office/powerpoint/2010/main" val="33401214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906091"/>
          </a:xfrm>
        </p:spPr>
        <p:txBody>
          <a:bodyPr>
            <a:normAutofit/>
          </a:bodyPr>
          <a:lstStyle/>
          <a:p>
            <a:pPr algn="ctr"/>
            <a:r>
              <a:rPr lang="en-US" sz="3200" dirty="0"/>
              <a:t>SCR 20:4.2</a:t>
            </a:r>
          </a:p>
        </p:txBody>
      </p:sp>
      <p:sp>
        <p:nvSpPr>
          <p:cNvPr id="3" name="Content Placeholder 2"/>
          <p:cNvSpPr>
            <a:spLocks noGrp="1"/>
          </p:cNvSpPr>
          <p:nvPr>
            <p:ph idx="1"/>
          </p:nvPr>
        </p:nvSpPr>
        <p:spPr/>
        <p:txBody>
          <a:bodyPr>
            <a:normAutofit/>
          </a:bodyPr>
          <a:lstStyle/>
          <a:p>
            <a:pPr algn="just"/>
            <a:r>
              <a:rPr lang="en-US" sz="2800" dirty="0"/>
              <a:t>(b) An otherwise unrepresented party to whom limited scope representation is being provided or has been provided in accordance with SCR 20:1.2(c) is considered to be unrepresented for purposes of this rule unless the lawyer providing limited scope representation notifies the opposing lawyer otherwise.</a:t>
            </a:r>
          </a:p>
        </p:txBody>
      </p:sp>
    </p:spTree>
    <p:extLst>
      <p:ext uri="{BB962C8B-B14F-4D97-AF65-F5344CB8AC3E}">
        <p14:creationId xmlns:p14="http://schemas.microsoft.com/office/powerpoint/2010/main" val="16175715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1094934"/>
          </a:xfrm>
        </p:spPr>
        <p:txBody>
          <a:bodyPr>
            <a:normAutofit/>
          </a:bodyPr>
          <a:lstStyle/>
          <a:p>
            <a:pPr algn="ctr"/>
            <a:r>
              <a:rPr lang="en-US" sz="3200" b="1" u="sng" dirty="0"/>
              <a:t>Scenario Fourteen </a:t>
            </a:r>
            <a:r>
              <a:rPr lang="en-US" sz="3200" dirty="0"/>
              <a:t>– </a:t>
            </a:r>
            <a:br>
              <a:rPr lang="en-US" sz="3200" dirty="0"/>
            </a:br>
            <a:r>
              <a:rPr lang="en-US" sz="3200" dirty="0"/>
              <a:t>assistance to client </a:t>
            </a:r>
          </a:p>
        </p:txBody>
      </p:sp>
      <p:sp>
        <p:nvSpPr>
          <p:cNvPr id="3" name="Content Placeholder 2"/>
          <p:cNvSpPr>
            <a:spLocks noGrp="1"/>
          </p:cNvSpPr>
          <p:nvPr>
            <p:ph idx="1"/>
          </p:nvPr>
        </p:nvSpPr>
        <p:spPr/>
        <p:txBody>
          <a:bodyPr>
            <a:normAutofit/>
          </a:bodyPr>
          <a:lstStyle/>
          <a:p>
            <a:r>
              <a:rPr lang="en-US" sz="2800" dirty="0"/>
              <a:t>Lawyer represents Owner, who has a worsening business relationship with Contractor. From earlier meetings, Lawyer knows that Contractor is represented by a lawyer in the matter. Owner drafts a letter to send to Contractor stating Owner's position in the dispute, showing a copy of the draft to Lawyer. Viewing the draft as inappropriate, Lawyer redrafts the letter, recommending that Client send out the letter as redrafted. Client does so, as Lawyer knew would occur. </a:t>
            </a:r>
          </a:p>
          <a:p>
            <a:r>
              <a:rPr lang="en-US" sz="2800" dirty="0"/>
              <a:t>Problem for Lawyer?</a:t>
            </a:r>
          </a:p>
          <a:p>
            <a:endParaRPr lang="en-US" dirty="0"/>
          </a:p>
        </p:txBody>
      </p:sp>
    </p:spTree>
    <p:extLst>
      <p:ext uri="{BB962C8B-B14F-4D97-AF65-F5344CB8AC3E}">
        <p14:creationId xmlns:p14="http://schemas.microsoft.com/office/powerpoint/2010/main" val="12851124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1035299"/>
          </a:xfrm>
        </p:spPr>
        <p:txBody>
          <a:bodyPr>
            <a:normAutofit/>
          </a:bodyPr>
          <a:lstStyle/>
          <a:p>
            <a:pPr algn="ctr"/>
            <a:r>
              <a:rPr lang="en-US" sz="3200" dirty="0"/>
              <a:t>Restatement (Third) of The Law Governing Lawyers §99 </a:t>
            </a:r>
            <a:r>
              <a:rPr lang="en-US" sz="3200" dirty="0" err="1"/>
              <a:t>cmt</a:t>
            </a:r>
            <a:r>
              <a:rPr lang="en-US" sz="3200" dirty="0"/>
              <a:t> (k) (2000). </a:t>
            </a:r>
          </a:p>
        </p:txBody>
      </p:sp>
      <p:sp>
        <p:nvSpPr>
          <p:cNvPr id="3" name="Content Placeholder 2"/>
          <p:cNvSpPr>
            <a:spLocks noGrp="1"/>
          </p:cNvSpPr>
          <p:nvPr>
            <p:ph idx="1"/>
          </p:nvPr>
        </p:nvSpPr>
        <p:spPr/>
        <p:txBody>
          <a:bodyPr>
            <a:noAutofit/>
          </a:bodyPr>
          <a:lstStyle/>
          <a:p>
            <a:r>
              <a:rPr lang="en-US" sz="2800" dirty="0"/>
              <a:t>The lawyer for a client intending to make such a communication may advise the client regarding legal aspects of the communication, such as whether an intended communication is libelous or would otherwise create risk for the client. Prohibiting such advice would unduly restrict the client's autonomy, the client's interest in obtaining important legal advice, and the client's ability to communicate fully with the lawyer. The lawyer may suggest that the client make such a communication but must not assist the client inappropriately to seek confidential information, to invite the </a:t>
            </a:r>
            <a:r>
              <a:rPr lang="en-US" sz="2800" dirty="0" err="1"/>
              <a:t>nonclient</a:t>
            </a:r>
            <a:r>
              <a:rPr lang="en-US" sz="2800" dirty="0"/>
              <a:t> to take action without the advice of counsel, or otherwise to overreach the </a:t>
            </a:r>
            <a:r>
              <a:rPr lang="en-US" sz="2800" dirty="0" err="1"/>
              <a:t>nonclient</a:t>
            </a:r>
            <a:r>
              <a:rPr lang="en-US" sz="2800" dirty="0"/>
              <a:t>.</a:t>
            </a:r>
          </a:p>
        </p:txBody>
      </p:sp>
    </p:spTree>
    <p:extLst>
      <p:ext uri="{BB962C8B-B14F-4D97-AF65-F5344CB8AC3E}">
        <p14:creationId xmlns:p14="http://schemas.microsoft.com/office/powerpoint/2010/main" val="42919948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1055178"/>
          </a:xfrm>
        </p:spPr>
        <p:txBody>
          <a:bodyPr>
            <a:normAutofit/>
          </a:bodyPr>
          <a:lstStyle/>
          <a:p>
            <a:pPr algn="ctr"/>
            <a:r>
              <a:rPr lang="en-US" sz="3200" dirty="0"/>
              <a:t>ABA Formal Op. 11- 461 Advising Clients Regarding Direct Contacts with Represented Persons  </a:t>
            </a:r>
          </a:p>
        </p:txBody>
      </p:sp>
      <p:sp>
        <p:nvSpPr>
          <p:cNvPr id="3" name="Content Placeholder 2"/>
          <p:cNvSpPr>
            <a:spLocks noGrp="1"/>
          </p:cNvSpPr>
          <p:nvPr>
            <p:ph idx="1"/>
          </p:nvPr>
        </p:nvSpPr>
        <p:spPr>
          <a:xfrm>
            <a:off x="844826" y="1845733"/>
            <a:ext cx="10595113" cy="4634579"/>
          </a:xfrm>
        </p:spPr>
        <p:txBody>
          <a:bodyPr>
            <a:normAutofit fontScale="77500" lnSpcReduction="20000"/>
          </a:bodyPr>
          <a:lstStyle/>
          <a:p>
            <a:r>
              <a:rPr lang="en-US" dirty="0"/>
              <a:t>This Committee believes that, without violating Rules 4.2 or 8.4(a), a lawyer may give substantial assistance to a client regarding a substantive communication with a represented adversary. That advice could include, for example, the subjects or topics to be addressed, issues to be raised and strategies to be used. Such advice may be given regardless of who—the lawyer or the client—conceives of the idea of having the communication.</a:t>
            </a:r>
          </a:p>
          <a:p>
            <a:r>
              <a:rPr lang="en-US" dirty="0"/>
              <a:t>This Committee favors the approach taken by Restatement §99 Comment (k). Under that approach, the lawyer may advise the client about the content of the communications that the client proposes to have with the represented person. For example, the lawyer may review, redraft and approve a letter or a set of talking points that the client has drafted and wishes to use in her communications with her represented adversary. Such advice enables the client to communicate her points more articulately and accurately or to prevent the client from disadvantaging herself. The client also could request that the lawyer draft the basic terms of a proposed settlement agreement that she wishes to have with her adverse spouse, or to draft a formal agreement ready for execution. Rules 4.2 and 8.4(a) may permit the lawyer to fulfill the client's request without violating the lawyer's ethical obligations. However, in advising the client, counsel must be careful not to violate the underlying purpose of Rule 4.2, as explained in Rule 4.2 Comment [1]:</a:t>
            </a:r>
          </a:p>
          <a:p>
            <a:r>
              <a:rPr lang="en-US" dirty="0"/>
              <a:t>This Rule contributes to the proper functioning of the legal system by protecting a person who has chosen to be represented by a lawyer in a matter against possible overreaching by other lawyers who are participating in the matter, interference by those lawyers with the client-lawyer relationship and the </a:t>
            </a:r>
            <a:r>
              <a:rPr lang="en-US" dirty="0" err="1"/>
              <a:t>uncounselled</a:t>
            </a:r>
            <a:r>
              <a:rPr lang="en-US" dirty="0"/>
              <a:t> disclosure of information relating to the representation</a:t>
            </a:r>
          </a:p>
          <a:p>
            <a:r>
              <a:rPr lang="en-US" dirty="0"/>
              <a:t>Prime examples of overreaching include assisting the client in securing from the represented person an enforceable obligation, disclosure of confidential information, or admissions against interest without the opportunity to seek the advice of counsel. To prevent such overreaching, a lawyer must, at a minimum, advise her client to encourage the other party to consult with counsel before entering into obligations, making admissions or disclosing confidential information. If counsel has drafted a proposed agreement for the client to deliver to her represented adversary for execution, counsel should include in such agreement conspicuous language on the signature page that warns the other party to consult with his lawyer before signing the agreement.</a:t>
            </a:r>
          </a:p>
        </p:txBody>
      </p:sp>
    </p:spTree>
    <p:extLst>
      <p:ext uri="{BB962C8B-B14F-4D97-AF65-F5344CB8AC3E}">
        <p14:creationId xmlns:p14="http://schemas.microsoft.com/office/powerpoint/2010/main" val="39356262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63528"/>
            <a:ext cx="10058400" cy="1098134"/>
          </a:xfrm>
        </p:spPr>
        <p:txBody>
          <a:bodyPr>
            <a:normAutofit/>
          </a:bodyPr>
          <a:lstStyle/>
          <a:p>
            <a:pPr algn="ctr"/>
            <a:r>
              <a:rPr lang="en-US" sz="3200" b="1" u="sng" dirty="0"/>
              <a:t>Scenario Fifteen </a:t>
            </a:r>
            <a:r>
              <a:rPr lang="en-US" sz="3200" dirty="0"/>
              <a:t>– </a:t>
            </a:r>
            <a:br>
              <a:rPr lang="en-US" sz="3200" dirty="0"/>
            </a:br>
            <a:r>
              <a:rPr lang="en-US" sz="3200" dirty="0"/>
              <a:t>contacting government</a:t>
            </a:r>
          </a:p>
        </p:txBody>
      </p:sp>
      <p:sp>
        <p:nvSpPr>
          <p:cNvPr id="3" name="Content Placeholder 2"/>
          <p:cNvSpPr>
            <a:spLocks noGrp="1"/>
          </p:cNvSpPr>
          <p:nvPr>
            <p:ph idx="1"/>
          </p:nvPr>
        </p:nvSpPr>
        <p:spPr/>
        <p:txBody>
          <a:bodyPr>
            <a:normAutofit/>
          </a:bodyPr>
          <a:lstStyle/>
          <a:p>
            <a:r>
              <a:rPr lang="en-US" sz="2800" dirty="0"/>
              <a:t>Lawyer is representing client in seeking a variance from a local zoning ordinance.  Lawyer is aware that Zoning Board is represented by Corporation Counsel.  Lawyer contacts Chair of the Zoning Board to set up a meeting.  Lawyer then contacts Corporation Counsel to let him know of the date of the scheduled meeting.</a:t>
            </a:r>
          </a:p>
          <a:p>
            <a:r>
              <a:rPr lang="en-US" sz="2800" dirty="0"/>
              <a:t>Has lawyer violated SCR 20:4.2?</a:t>
            </a:r>
          </a:p>
        </p:txBody>
      </p:sp>
    </p:spTree>
    <p:extLst>
      <p:ext uri="{BB962C8B-B14F-4D97-AF65-F5344CB8AC3E}">
        <p14:creationId xmlns:p14="http://schemas.microsoft.com/office/powerpoint/2010/main" val="36280169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1124752"/>
          </a:xfrm>
        </p:spPr>
        <p:txBody>
          <a:bodyPr>
            <a:normAutofit/>
          </a:bodyPr>
          <a:lstStyle/>
          <a:p>
            <a:pPr algn="ctr"/>
            <a:r>
              <a:rPr lang="en-US" sz="3200" dirty="0"/>
              <a:t>ABA Formal Op. 97-408 Communication with Government Agency Represented by Counsel </a:t>
            </a:r>
          </a:p>
        </p:txBody>
      </p:sp>
      <p:sp>
        <p:nvSpPr>
          <p:cNvPr id="3" name="Content Placeholder 2"/>
          <p:cNvSpPr>
            <a:spLocks noGrp="1"/>
          </p:cNvSpPr>
          <p:nvPr>
            <p:ph idx="1"/>
          </p:nvPr>
        </p:nvSpPr>
        <p:spPr>
          <a:xfrm>
            <a:off x="834887" y="1845733"/>
            <a:ext cx="10644809" cy="4843302"/>
          </a:xfrm>
        </p:spPr>
        <p:txBody>
          <a:bodyPr>
            <a:normAutofit/>
          </a:bodyPr>
          <a:lstStyle/>
          <a:p>
            <a:r>
              <a:rPr lang="en-US" dirty="0"/>
              <a:t>The Committee agrees with the weight of authority that Rule 4.2 is generally applicable to communications by lawyers with represented government entities. We see no basis for categorically exempting government entities from the protection afforded by the no-contact rule where such entities have chosen to deal with a particular controverted issue through legal counsel. At the same time, we also agree that the no-contact rule must not be applied so as to frustrate a citizen's right to petition, exercised by direct communication with government decision makers, through a lawyer.  In the words of one recent bar committee opinion, “government lawyers should not be able to block all access to government officials to the point of interfering with the right to petition for redress, [but] neither should attorneys [for private parties] be allowed to approach </a:t>
            </a:r>
            <a:r>
              <a:rPr lang="en-US" dirty="0" err="1"/>
              <a:t>uncounselled</a:t>
            </a:r>
            <a:r>
              <a:rPr lang="en-US" dirty="0"/>
              <a:t> public officials who may not know exactly what cases are pending against them, the status of those cases, the consequences of those cases, or the consequences their statements may have in those cases.” New York City Bar Opinion, supra note 7 at 5. See also D.C. Rule 4.2(d) and Comment [7], quoted in note 8, supra.</a:t>
            </a:r>
          </a:p>
        </p:txBody>
      </p:sp>
    </p:spTree>
    <p:extLst>
      <p:ext uri="{BB962C8B-B14F-4D97-AF65-F5344CB8AC3E}">
        <p14:creationId xmlns:p14="http://schemas.microsoft.com/office/powerpoint/2010/main" val="13599143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6"/>
            <a:ext cx="10058400" cy="1124752"/>
          </a:xfrm>
        </p:spPr>
        <p:txBody>
          <a:bodyPr>
            <a:normAutofit/>
          </a:bodyPr>
          <a:lstStyle/>
          <a:p>
            <a:pPr algn="ctr"/>
            <a:r>
              <a:rPr lang="en-US" sz="3200" dirty="0"/>
              <a:t>ABA Formal Op. 97-408 Communication with Government Agency Represented by Counsel </a:t>
            </a:r>
          </a:p>
        </p:txBody>
      </p:sp>
      <p:sp>
        <p:nvSpPr>
          <p:cNvPr id="3" name="Content Placeholder 2"/>
          <p:cNvSpPr>
            <a:spLocks noGrp="1"/>
          </p:cNvSpPr>
          <p:nvPr>
            <p:ph idx="1"/>
          </p:nvPr>
        </p:nvSpPr>
        <p:spPr>
          <a:xfrm>
            <a:off x="765313" y="1845733"/>
            <a:ext cx="10654748" cy="4813483"/>
          </a:xfrm>
        </p:spPr>
        <p:txBody>
          <a:bodyPr>
            <a:normAutofit fontScale="70000" lnSpcReduction="20000"/>
          </a:bodyPr>
          <a:lstStyle/>
          <a:p>
            <a:r>
              <a:rPr lang="en-US" dirty="0"/>
              <a:t>The Committee therefore concludes that Rule 4.2 permits a lawyer representing a private party in a controversy with the government to communicate directly with government decision makers in certain limited circumstances within the ambit of the right to petition, even though it would in the same circumstances prohibit communication with a represented private person or organization without consent of counsel.</a:t>
            </a:r>
          </a:p>
          <a:p>
            <a:r>
              <a:rPr lang="en-US" dirty="0"/>
              <a:t>Recognizing the uncertain parameters of the constitutional right to petition and the limited scope of our own jurisdiction to opine on questions of law, the Committee believes that the most responsible way of accommodating the tension between a citizen's right of access and the government's right to be protected from </a:t>
            </a:r>
            <a:r>
              <a:rPr lang="en-US" dirty="0" err="1"/>
              <a:t>uncounselled</a:t>
            </a:r>
            <a:r>
              <a:rPr lang="en-US" dirty="0"/>
              <a:t> communications by an opposing party's lawyer, is to make all unconsented contacts with government officials that would otherwise be prohibited by the no-contact rule subject to two important conditions.</a:t>
            </a:r>
          </a:p>
          <a:p>
            <a:r>
              <a:rPr lang="en-US" dirty="0"/>
              <a:t>First, the government official to be contacted must have authority to take or recommend action in the controversy, and the sole purpose of the communication must be to address a policy issue, including settling the controversy.</a:t>
            </a:r>
          </a:p>
          <a:p>
            <a:r>
              <a:rPr lang="en-US" dirty="0"/>
              <a:t>Second, because of the predictable difficulty of confining the scope of the communication to policy issues where a contacted official is also a potential fact witness, and in recognition that the government has a right to the active participation of its lawyers even where the right to petition applies, the Committee believes it essential to ensure that government officials will have an opportunity to be advised by counsel in making the decision whether to grant an interview with the lawyer for a private party seeking redress. Thus the lawyer for the private party must always give government counsel advance notice that it intends to communicate with officials of the agency to afford such officials an opportunity to discuss with government counsel the advisability of entertaining the communication. When the lawyer for the private party wishes to communicate in writing with government officials, the policy of fairness embodied in the rule also dictates that the lawyer must give government counsel copies of the written material at a time and in a fashion that will afford her a meaningful opportunity to advise the officials whether to receive the communication from the lawyer for the other side. This approach balances the constitutionally favored policy of affording direct access to government decision makers against the government's need to protect itself from overreaching by lawyers for private parties. Requiring the lawyer to give advance notice of an intended communication gives the government the benefit of most of the rule's salutary purposes, while obviating the possibility that government counsel could attempt to block access to their principals by invoking a rule of professional conduct. </a:t>
            </a:r>
          </a:p>
        </p:txBody>
      </p:sp>
    </p:spTree>
    <p:extLst>
      <p:ext uri="{BB962C8B-B14F-4D97-AF65-F5344CB8AC3E}">
        <p14:creationId xmlns:p14="http://schemas.microsoft.com/office/powerpoint/2010/main" val="31540541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524000" y="1295401"/>
            <a:ext cx="8915400" cy="2689225"/>
          </a:xfrm>
          <a:prstGeom prst="rect">
            <a:avLst/>
          </a:prstGeom>
        </p:spPr>
        <p:txBody>
          <a:bodyPr vert="horz" lIns="91440" tIns="45720" rIns="91440" bIns="45720" rtlCol="0" anchor="ctr">
            <a:normAutofit/>
          </a:bodyPr>
          <a:lstStyle/>
          <a:p>
            <a:pPr algn="ctr" defTabSz="914400">
              <a:spcBef>
                <a:spcPct val="0"/>
              </a:spcBef>
              <a:defRPr/>
            </a:pPr>
            <a:br>
              <a:rPr lang="en-US" sz="6000" dirty="0">
                <a:latin typeface="Times New Roman" pitchFamily="18" charset="0"/>
                <a:ea typeface="+mj-ea"/>
                <a:cs typeface="+mj-cs"/>
              </a:rPr>
            </a:br>
            <a:br>
              <a:rPr lang="en-US" sz="3200" dirty="0">
                <a:latin typeface="Times New Roman" pitchFamily="18" charset="0"/>
                <a:ea typeface="+mj-ea"/>
                <a:cs typeface="+mj-cs"/>
              </a:rPr>
            </a:br>
            <a:endParaRPr lang="en-US" dirty="0">
              <a:latin typeface="Times New Roman" pitchFamily="18" charset="0"/>
              <a:ea typeface="+mj-ea"/>
              <a:cs typeface="+mj-cs"/>
            </a:endParaRPr>
          </a:p>
        </p:txBody>
      </p:sp>
      <p:sp>
        <p:nvSpPr>
          <p:cNvPr id="2" name="TextBox 1">
            <a:extLst>
              <a:ext uri="{FF2B5EF4-FFF2-40B4-BE49-F238E27FC236}">
                <a16:creationId xmlns:a16="http://schemas.microsoft.com/office/drawing/2014/main" id="{A2AEE722-3C31-4868-878D-C04FEA5D36BD}"/>
              </a:ext>
            </a:extLst>
          </p:cNvPr>
          <p:cNvSpPr txBox="1"/>
          <p:nvPr/>
        </p:nvSpPr>
        <p:spPr>
          <a:xfrm>
            <a:off x="3657600" y="985520"/>
            <a:ext cx="5760720" cy="3416320"/>
          </a:xfrm>
          <a:prstGeom prst="rect">
            <a:avLst/>
          </a:prstGeom>
          <a:noFill/>
        </p:spPr>
        <p:txBody>
          <a:bodyPr wrap="square" rtlCol="0">
            <a:spAutoFit/>
          </a:bodyPr>
          <a:lstStyle/>
          <a:p>
            <a:pPr algn="ctr"/>
            <a:r>
              <a:rPr lang="en-US" sz="7200" b="1" dirty="0"/>
              <a:t>Ethics</a:t>
            </a:r>
          </a:p>
          <a:p>
            <a:pPr algn="ctr"/>
            <a:r>
              <a:rPr lang="en-US" sz="7200" b="1" dirty="0"/>
              <a:t>Of</a:t>
            </a:r>
          </a:p>
          <a:p>
            <a:pPr algn="ctr"/>
            <a:r>
              <a:rPr lang="en-US" sz="7200" b="1" dirty="0"/>
              <a:t>Transition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702302"/>
          </a:xfrm>
        </p:spPr>
        <p:txBody>
          <a:bodyPr>
            <a:normAutofit/>
          </a:bodyPr>
          <a:lstStyle/>
          <a:p>
            <a:pPr algn="ctr"/>
            <a:r>
              <a:rPr lang="en-US" sz="3200" dirty="0"/>
              <a:t>Wisconsin Opinion EI-17-04, footnote 3</a:t>
            </a:r>
          </a:p>
        </p:txBody>
      </p:sp>
      <p:sp>
        <p:nvSpPr>
          <p:cNvPr id="3" name="Content Placeholder 2"/>
          <p:cNvSpPr>
            <a:spLocks noGrp="1"/>
          </p:cNvSpPr>
          <p:nvPr>
            <p:ph idx="1"/>
          </p:nvPr>
        </p:nvSpPr>
        <p:spPr/>
        <p:txBody>
          <a:bodyPr>
            <a:normAutofit/>
          </a:bodyPr>
          <a:lstStyle/>
          <a:p>
            <a:pPr>
              <a:buNone/>
            </a:pPr>
            <a:r>
              <a:rPr lang="en-US" sz="2800" dirty="0"/>
              <a:t> Indeed, lawyers may be obligated to contact witnesses who are represented in different matters. In State v. Reno, 2017 WL 5077948, the Wisconsin court of appeals upheld a finding that a lawyer provided ineffective assistance of counsel because the lawyer failed to interview or subpoena an important witness who was represented on a different matter because the lawyer mistakenly believed he was prohibited from doing so by SCR 20:4.2.</a:t>
            </a:r>
          </a:p>
        </p:txBody>
      </p:sp>
    </p:spTree>
    <p:extLst>
      <p:ext uri="{BB962C8B-B14F-4D97-AF65-F5344CB8AC3E}">
        <p14:creationId xmlns:p14="http://schemas.microsoft.com/office/powerpoint/2010/main" val="20073722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590801"/>
            <a:ext cx="7543800" cy="830997"/>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Of Counsel Status</a:t>
            </a:r>
          </a:p>
        </p:txBody>
      </p:sp>
    </p:spTree>
    <p:extLst>
      <p:ext uri="{BB962C8B-B14F-4D97-AF65-F5344CB8AC3E}">
        <p14:creationId xmlns:p14="http://schemas.microsoft.com/office/powerpoint/2010/main" val="19562942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00" y="746760"/>
            <a:ext cx="9499600" cy="5078313"/>
          </a:xfrm>
          <a:prstGeom prst="rect">
            <a:avLst/>
          </a:prstGeom>
        </p:spPr>
        <p:txBody>
          <a:bodyPr wrap="square">
            <a:spAutoFit/>
          </a:bodyPr>
          <a:lstStyle/>
          <a:p>
            <a:r>
              <a:rPr lang="en-US" b="1" dirty="0">
                <a:ea typeface="Calibri" panose="020F0502020204030204" pitchFamily="34" charset="0"/>
              </a:rPr>
              <a:t>SCR 20:7.5  Firm names and letterheads</a:t>
            </a:r>
            <a:endParaRPr lang="en-US" dirty="0">
              <a:ea typeface="Calibri" panose="020F0502020204030204" pitchFamily="34" charset="0"/>
            </a:endParaRPr>
          </a:p>
          <a:p>
            <a:r>
              <a:rPr lang="en-US" dirty="0">
                <a:ea typeface="Calibri" panose="020F0502020204030204" pitchFamily="34" charset="0"/>
              </a:rPr>
              <a:t> </a:t>
            </a:r>
          </a:p>
          <a:p>
            <a:r>
              <a:rPr lang="en-US" dirty="0">
                <a:ea typeface="Calibri" panose="020F0502020204030204" pitchFamily="34" charset="0"/>
              </a:rPr>
              <a:t>(a)	A lawyer shall not use a firm name, letterhead or other professional designation that violates SCR 20:7.1. A trade name may be used by a lawyer in private practice if it does not imply a connection with a government agency or with a public or charitable legal services organization and is not otherwise in violation of SCR 20:7.1.  </a:t>
            </a:r>
          </a:p>
          <a:p>
            <a:r>
              <a:rPr lang="en-US" dirty="0">
                <a:ea typeface="Calibri" panose="020F0502020204030204" pitchFamily="34" charset="0"/>
              </a:rPr>
              <a:t> </a:t>
            </a:r>
          </a:p>
          <a:p>
            <a:r>
              <a:rPr lang="en-US" dirty="0">
                <a:ea typeface="Calibri" panose="020F0502020204030204" pitchFamily="34" charset="0"/>
              </a:rPr>
              <a:t>(b)	A law firm with offices in more than one jurisdiction may use the same name or other professional designation in each jurisdiction, but identification of the lawyers in an office of the firm shall indicate the jurisdictional limitations on those not licensed to practice in the jurisdiction where the office is located.  </a:t>
            </a:r>
          </a:p>
          <a:p>
            <a:r>
              <a:rPr lang="en-US" dirty="0">
                <a:ea typeface="Calibri" panose="020F0502020204030204" pitchFamily="34" charset="0"/>
              </a:rPr>
              <a:t> </a:t>
            </a:r>
          </a:p>
          <a:p>
            <a:r>
              <a:rPr lang="en-US" dirty="0">
                <a:ea typeface="Calibri" panose="020F0502020204030204" pitchFamily="34" charset="0"/>
              </a:rPr>
              <a:t>(c)	The name of a lawyer holding a public office shall not be used in the name of a law firm, or in communications on its behalf, during any substantial period in which the lawyer is not actively and regularly practicing with the firm. </a:t>
            </a:r>
          </a:p>
          <a:p>
            <a:r>
              <a:rPr lang="en-US" dirty="0">
                <a:ea typeface="Calibri" panose="020F0502020204030204" pitchFamily="34" charset="0"/>
              </a:rPr>
              <a:t> </a:t>
            </a:r>
          </a:p>
          <a:p>
            <a:r>
              <a:rPr lang="en-US" dirty="0">
                <a:ea typeface="Calibri" panose="020F0502020204030204" pitchFamily="34" charset="0"/>
              </a:rPr>
              <a:t>(d)	Lawyers may state or imply that they practice in a partnership or other organization only when that is the fact.</a:t>
            </a:r>
          </a:p>
        </p:txBody>
      </p:sp>
    </p:spTree>
    <p:extLst>
      <p:ext uri="{BB962C8B-B14F-4D97-AF65-F5344CB8AC3E}">
        <p14:creationId xmlns:p14="http://schemas.microsoft.com/office/powerpoint/2010/main" val="19960596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4480" y="1676400"/>
            <a:ext cx="9438640" cy="2246769"/>
          </a:xfrm>
          <a:prstGeom prst="rect">
            <a:avLst/>
          </a:prstGeom>
        </p:spPr>
        <p:txBody>
          <a:bodyPr wrap="square">
            <a:spAutoFit/>
          </a:bodyPr>
          <a:lstStyle/>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No definition in the Rules</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Same Ethical Responsibilities especially Conflict of Interest</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Can be of Counsel to more than one firm</a:t>
            </a:r>
          </a:p>
        </p:txBody>
      </p:sp>
    </p:spTree>
    <p:extLst>
      <p:ext uri="{BB962C8B-B14F-4D97-AF65-F5344CB8AC3E}">
        <p14:creationId xmlns:p14="http://schemas.microsoft.com/office/powerpoint/2010/main" val="20405532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590801"/>
            <a:ext cx="7543800" cy="830997"/>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Joint Representation</a:t>
            </a:r>
          </a:p>
        </p:txBody>
      </p:sp>
    </p:spTree>
    <p:extLst>
      <p:ext uri="{BB962C8B-B14F-4D97-AF65-F5344CB8AC3E}">
        <p14:creationId xmlns:p14="http://schemas.microsoft.com/office/powerpoint/2010/main" val="4050076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4960" y="1041400"/>
            <a:ext cx="9448800" cy="6740307"/>
          </a:xfrm>
          <a:prstGeom prst="rect">
            <a:avLst/>
          </a:prstGeom>
        </p:spPr>
        <p:txBody>
          <a:bodyPr wrap="square">
            <a:spAutoFit/>
          </a:bodyPr>
          <a:lstStyle/>
          <a:p>
            <a:r>
              <a:rPr lang="en-US" sz="2400" b="1" dirty="0"/>
              <a:t>SCR 20:1.7  Conflicts of interest current clients</a:t>
            </a:r>
            <a:endParaRPr lang="en-US" sz="2400" dirty="0"/>
          </a:p>
          <a:p>
            <a:pPr marL="457200" indent="-457200">
              <a:buAutoNum type="alphaLcParenBoth"/>
            </a:pPr>
            <a:r>
              <a:rPr lang="en-US" sz="2400" dirty="0">
                <a:latin typeface="Calibri" panose="020F0502020204030204" pitchFamily="34" charset="0"/>
                <a:cs typeface="Times New Roman" panose="02020603050405020304" pitchFamily="18" charset="0"/>
              </a:rPr>
              <a:t>Except as provided in par. (b), a lawyer shall not represent a client if the representation involves a concurrent conflict of interest.  A concurrent conflict of interest exists if:</a:t>
            </a:r>
          </a:p>
          <a:p>
            <a:r>
              <a:rPr lang="en-US" sz="2400" dirty="0">
                <a:latin typeface="Calibri" panose="020F0502020204030204" pitchFamily="34" charset="0"/>
                <a:cs typeface="Times New Roman" panose="02020603050405020304" pitchFamily="18" charset="0"/>
              </a:rPr>
              <a:t>      (1) The representation of one client will be directly adverse to another client; or</a:t>
            </a:r>
          </a:p>
          <a:p>
            <a:r>
              <a:rPr lang="en-US" sz="2400" dirty="0">
                <a:latin typeface="Calibri" panose="020F0502020204030204" pitchFamily="34" charset="0"/>
                <a:cs typeface="Times New Roman" panose="02020603050405020304" pitchFamily="18" charset="0"/>
              </a:rPr>
              <a:t>      (2) there is a significant risk that the representation of one or more clients will be materially limited by the lawyer’s responsibilities to another client, a former client or a third person or by a personal interest of the lawyer.</a:t>
            </a:r>
          </a:p>
          <a:p>
            <a:r>
              <a:rPr lang="en-US" sz="2400" dirty="0">
                <a:latin typeface="Calibri" panose="020F0502020204030204" pitchFamily="34" charset="0"/>
                <a:cs typeface="Times New Roman" panose="02020603050405020304" pitchFamily="18" charset="0"/>
              </a:rPr>
              <a:t>(b) Notwithstanding the existence of a concurrent conflict of interest under par. (a), a lawyer may represent a client if:</a:t>
            </a:r>
          </a:p>
          <a:p>
            <a:endParaRPr lang="en-US" sz="2400" dirty="0">
              <a:latin typeface="Calibri" panose="020F0502020204030204" pitchFamily="34" charset="0"/>
              <a:cs typeface="Times New Roman" panose="02020603050405020304" pitchFamily="18" charset="0"/>
            </a:endParaRPr>
          </a:p>
          <a:p>
            <a:endParaRPr lang="en-US" sz="2400" dirty="0">
              <a:latin typeface="Calibri" panose="020F0502020204030204" pitchFamily="34" charset="0"/>
              <a:cs typeface="Times New Roman" panose="02020603050405020304" pitchFamily="18" charset="0"/>
            </a:endParaRPr>
          </a:p>
          <a:p>
            <a:endParaRPr lang="en-US" sz="2400" dirty="0">
              <a:latin typeface="Calibri" panose="020F0502020204030204" pitchFamily="34" charset="0"/>
              <a:cs typeface="Times New Roman" panose="02020603050405020304" pitchFamily="18" charset="0"/>
            </a:endParaRPr>
          </a:p>
          <a:p>
            <a:endParaRPr lang="en-US" sz="2400" dirty="0">
              <a:latin typeface="Calibri" panose="020F0502020204030204" pitchFamily="34" charset="0"/>
              <a:cs typeface="Times New Roman" panose="02020603050405020304" pitchFamily="18" charset="0"/>
            </a:endParaRPr>
          </a:p>
          <a:p>
            <a:endParaRPr lang="en-US" sz="2400" dirty="0">
              <a:latin typeface="Calibri" panose="020F0502020204030204" pitchFamily="34" charset="0"/>
              <a:cs typeface="Times New Roman" panose="02020603050405020304" pitchFamily="18" charset="0"/>
            </a:endParaRPr>
          </a:p>
          <a:p>
            <a:endParaRPr lang="en-US" sz="24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9355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5280" y="817881"/>
            <a:ext cx="9164320" cy="5509200"/>
          </a:xfrm>
          <a:prstGeom prst="rect">
            <a:avLst/>
          </a:prstGeom>
        </p:spPr>
        <p:txBody>
          <a:bodyPr wrap="square">
            <a:spAutoFit/>
          </a:bodyPr>
          <a:lstStyle/>
          <a:p>
            <a:r>
              <a:rPr lang="en-US" sz="2400" dirty="0">
                <a:latin typeface="Calibri" panose="020F0502020204030204" pitchFamily="34" charset="0"/>
                <a:cs typeface="Times New Roman" panose="02020603050405020304" pitchFamily="18" charset="0"/>
              </a:rPr>
              <a:t>      </a:t>
            </a:r>
          </a:p>
          <a:p>
            <a:r>
              <a:rPr lang="en-US" sz="2800" dirty="0">
                <a:latin typeface="Calibri" panose="020F0502020204030204" pitchFamily="34" charset="0"/>
                <a:cs typeface="Times New Roman" panose="02020603050405020304" pitchFamily="18" charset="0"/>
              </a:rPr>
              <a:t>       (1) the lawyer reasonably believes that the lawyer will be able to provide competent and diligent representation to each affected client;</a:t>
            </a:r>
          </a:p>
          <a:p>
            <a:r>
              <a:rPr lang="en-US" sz="2800" dirty="0">
                <a:latin typeface="Calibri" panose="020F0502020204030204" pitchFamily="34" charset="0"/>
                <a:cs typeface="Times New Roman" panose="02020603050405020304" pitchFamily="18" charset="0"/>
              </a:rPr>
              <a:t>       (2) the representation is not prohibited by law;</a:t>
            </a:r>
          </a:p>
          <a:p>
            <a:r>
              <a:rPr lang="en-US" sz="2800" dirty="0">
                <a:latin typeface="Calibri" panose="020F0502020204030204" pitchFamily="34" charset="0"/>
                <a:cs typeface="Times New Roman" panose="02020603050405020304" pitchFamily="18" charset="0"/>
              </a:rPr>
              <a:t>       (3) the representation does not involve the assertion of a claim by one client against another client represented by the lawyer in the same litigation or other proceeding before a tribunal; and</a:t>
            </a:r>
          </a:p>
          <a:p>
            <a:r>
              <a:rPr lang="en-US" sz="2800" dirty="0">
                <a:latin typeface="Calibri" panose="020F0502020204030204" pitchFamily="34" charset="0"/>
                <a:cs typeface="Times New Roman" panose="02020603050405020304" pitchFamily="18" charset="0"/>
              </a:rPr>
              <a:t>       (4) each affected client gives informed consent, confirmed in a writing signed by the client.</a:t>
            </a:r>
          </a:p>
          <a:p>
            <a:endParaRPr lang="en-US" sz="2400" dirty="0">
              <a:latin typeface="Calibri" panose="020F0502020204030204" pitchFamily="34" charset="0"/>
              <a:cs typeface="Times New Roman" panose="02020603050405020304" pitchFamily="18" charset="0"/>
            </a:endParaRPr>
          </a:p>
          <a:p>
            <a:endParaRPr lang="en-US" sz="24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80042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9120" y="914400"/>
            <a:ext cx="8133080" cy="3539430"/>
          </a:xfrm>
          <a:prstGeom prst="rect">
            <a:avLst/>
          </a:prstGeom>
        </p:spPr>
        <p:txBody>
          <a:bodyPr wrap="square">
            <a:spAutoFit/>
          </a:bodyPr>
          <a:lstStyle/>
          <a:p>
            <a:pPr lvl="0" algn="ctr"/>
            <a:r>
              <a:rPr lang="en-US" sz="2800" b="1" u="sng" dirty="0">
                <a:latin typeface="Calibri" panose="020F0502020204030204" pitchFamily="34" charset="0"/>
                <a:cs typeface="Times New Roman" panose="02020603050405020304" pitchFamily="18" charset="0"/>
              </a:rPr>
              <a:t>Clients</a:t>
            </a:r>
          </a:p>
          <a:p>
            <a:pPr lvl="0" algn="ctr"/>
            <a:endParaRPr lang="en-US" sz="2800" b="1" u="sng" dirty="0">
              <a:latin typeface="Calibri" panose="020F0502020204030204" pitchFamily="34" charset="0"/>
              <a:cs typeface="Times New Roman" panose="02020603050405020304" pitchFamily="18" charset="0"/>
            </a:endParaRPr>
          </a:p>
          <a:p>
            <a:pPr lvl="0" algn="ctr"/>
            <a:endParaRPr lang="en-US" sz="2800" b="1" u="sng"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Full disclosure to clients</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No secrets between clients</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Need written waiver of conflicts</a:t>
            </a:r>
          </a:p>
        </p:txBody>
      </p:sp>
    </p:spTree>
    <p:extLst>
      <p:ext uri="{BB962C8B-B14F-4D97-AF65-F5344CB8AC3E}">
        <p14:creationId xmlns:p14="http://schemas.microsoft.com/office/powerpoint/2010/main" val="18612216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5440" y="914400"/>
            <a:ext cx="8366760" cy="3970318"/>
          </a:xfrm>
          <a:prstGeom prst="rect">
            <a:avLst/>
          </a:prstGeom>
        </p:spPr>
        <p:txBody>
          <a:bodyPr wrap="square">
            <a:spAutoFit/>
          </a:bodyPr>
          <a:lstStyle/>
          <a:p>
            <a:pPr lvl="0" algn="ctr"/>
            <a:r>
              <a:rPr lang="en-US" sz="2800" b="1" u="sng" dirty="0">
                <a:latin typeface="Calibri" panose="020F0502020204030204" pitchFamily="34" charset="0"/>
                <a:cs typeface="Times New Roman" panose="02020603050405020304" pitchFamily="18" charset="0"/>
              </a:rPr>
              <a:t>Attorneys</a:t>
            </a:r>
          </a:p>
          <a:p>
            <a:pPr lvl="0" algn="ctr"/>
            <a:endParaRPr lang="en-US" sz="2800" b="1" u="sng" dirty="0">
              <a:latin typeface="Calibri" panose="020F0502020204030204" pitchFamily="34" charset="0"/>
              <a:cs typeface="Times New Roman" panose="02020603050405020304" pitchFamily="18" charset="0"/>
            </a:endParaRPr>
          </a:p>
          <a:p>
            <a:pPr lvl="0" algn="ctr"/>
            <a:endParaRPr lang="en-US" sz="2800" b="1" u="sng"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Sharing of fees – SCR 20:1.5</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Same level of responsibility unless agreed upon limited duties</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Serving as local counsel</a:t>
            </a:r>
          </a:p>
        </p:txBody>
      </p:sp>
    </p:spTree>
    <p:extLst>
      <p:ext uri="{BB962C8B-B14F-4D97-AF65-F5344CB8AC3E}">
        <p14:creationId xmlns:p14="http://schemas.microsoft.com/office/powerpoint/2010/main" val="34245116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590801"/>
            <a:ext cx="7543800" cy="830997"/>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Referral Arrangements</a:t>
            </a:r>
          </a:p>
        </p:txBody>
      </p:sp>
    </p:spTree>
    <p:extLst>
      <p:ext uri="{BB962C8B-B14F-4D97-AF65-F5344CB8AC3E}">
        <p14:creationId xmlns:p14="http://schemas.microsoft.com/office/powerpoint/2010/main" val="446943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4800" y="990601"/>
            <a:ext cx="9438640" cy="4401205"/>
          </a:xfrm>
          <a:prstGeom prst="rect">
            <a:avLst/>
          </a:prstGeom>
        </p:spPr>
        <p:txBody>
          <a:bodyPr wrap="square">
            <a:spAutoFit/>
          </a:bodyPr>
          <a:lstStyle/>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Joint responsibility</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Rules allow referral arrangements with other professionals provided:</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914400" lvl="1" indent="-457200">
              <a:buFont typeface="Courier New" panose="02070309020205020404" pitchFamily="49" charset="0"/>
              <a:buChar char="o"/>
            </a:pPr>
            <a:r>
              <a:rPr lang="en-US" sz="2800" dirty="0">
                <a:latin typeface="Calibri" panose="020F0502020204030204" pitchFamily="34" charset="0"/>
                <a:cs typeface="Times New Roman" panose="02020603050405020304" pitchFamily="18" charset="0"/>
              </a:rPr>
              <a:t>Non-exclusive</a:t>
            </a:r>
          </a:p>
          <a:p>
            <a:pPr marL="914400" lvl="1" indent="-457200">
              <a:buFont typeface="Courier New" panose="02070309020205020404" pitchFamily="49" charset="0"/>
              <a:buChar char="o"/>
            </a:pPr>
            <a:endParaRPr lang="en-US" sz="2800" dirty="0">
              <a:latin typeface="Calibri" panose="020F0502020204030204" pitchFamily="34" charset="0"/>
              <a:cs typeface="Times New Roman" panose="02020603050405020304" pitchFamily="18" charset="0"/>
            </a:endParaRPr>
          </a:p>
          <a:p>
            <a:pPr marL="914400" lvl="1" indent="-457200">
              <a:buFont typeface="Courier New" panose="02070309020205020404" pitchFamily="49" charset="0"/>
              <a:buChar char="o"/>
            </a:pPr>
            <a:r>
              <a:rPr lang="en-US" sz="2800" dirty="0">
                <a:latin typeface="Calibri" panose="020F0502020204030204" pitchFamily="34" charset="0"/>
                <a:cs typeface="Times New Roman" panose="02020603050405020304" pitchFamily="18" charset="0"/>
              </a:rPr>
              <a:t>Lawyer exercises independent judgement</a:t>
            </a:r>
          </a:p>
          <a:p>
            <a:pPr marL="914400" lvl="1" indent="-457200">
              <a:buFont typeface="Courier New" panose="02070309020205020404" pitchFamily="49" charset="0"/>
              <a:buChar char="o"/>
            </a:pPr>
            <a:endParaRPr lang="en-US" sz="2800" dirty="0">
              <a:latin typeface="Calibri" panose="020F0502020204030204" pitchFamily="34" charset="0"/>
              <a:cs typeface="Times New Roman" panose="02020603050405020304" pitchFamily="18" charset="0"/>
            </a:endParaRPr>
          </a:p>
          <a:p>
            <a:pPr marL="914400" lvl="1" indent="-457200">
              <a:buFont typeface="Courier New" panose="02070309020205020404" pitchFamily="49" charset="0"/>
              <a:buChar char="o"/>
            </a:pPr>
            <a:r>
              <a:rPr lang="en-US" sz="2800" dirty="0">
                <a:latin typeface="Calibri" panose="020F0502020204030204" pitchFamily="34" charset="0"/>
                <a:cs typeface="Times New Roman" panose="02020603050405020304" pitchFamily="18" charset="0"/>
              </a:rPr>
              <a:t>Communication to client</a:t>
            </a:r>
          </a:p>
        </p:txBody>
      </p:sp>
    </p:spTree>
    <p:extLst>
      <p:ext uri="{BB962C8B-B14F-4D97-AF65-F5344CB8AC3E}">
        <p14:creationId xmlns:p14="http://schemas.microsoft.com/office/powerpoint/2010/main" val="371192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916031"/>
          </a:xfrm>
        </p:spPr>
        <p:txBody>
          <a:bodyPr>
            <a:normAutofit fontScale="90000"/>
          </a:bodyPr>
          <a:lstStyle/>
          <a:p>
            <a:pPr algn="ctr"/>
            <a:r>
              <a:rPr lang="en-US" sz="3200" dirty="0"/>
              <a:t>State v. Reno 2017 WL 5077948 (2018) Unpublished </a:t>
            </a:r>
          </a:p>
        </p:txBody>
      </p:sp>
      <p:sp>
        <p:nvSpPr>
          <p:cNvPr id="3" name="Content Placeholder 2"/>
          <p:cNvSpPr>
            <a:spLocks noGrp="1"/>
          </p:cNvSpPr>
          <p:nvPr>
            <p:ph idx="1"/>
          </p:nvPr>
        </p:nvSpPr>
        <p:spPr>
          <a:xfrm>
            <a:off x="1292087" y="1845734"/>
            <a:ext cx="9591261" cy="4386101"/>
          </a:xfrm>
        </p:spPr>
        <p:txBody>
          <a:bodyPr>
            <a:noAutofit/>
          </a:bodyPr>
          <a:lstStyle/>
          <a:p>
            <a:r>
              <a:rPr lang="en-US" sz="2200" dirty="0"/>
              <a:t>¶26 We do not find Maloney instructive under this set of facts. The Maloney court very narrowly decided the applicability of the no contact rule to the pre-charging investigation stage. The set of facts here deal with counsel's ability to interview, and perhaps subpoena, an eyewitness in a criminal proceeding. </a:t>
            </a:r>
            <a:r>
              <a:rPr lang="en-US" sz="2200" dirty="0">
                <a:solidFill>
                  <a:srgbClr val="FF0000"/>
                </a:solidFill>
              </a:rPr>
              <a:t>SCR 20:4.2 is neither unsettled nor unclear as to this issue. The rule prohibits a lawyer from communicating with a represented person about the subject of the representation. A.A. was charged with misdemeanor counts of prostitution and cocaine possession. The dates, locations, and subject matters of A.A.'s counsel's representation differed from Reno's case. Moreover, A.A. was not a codefendant in Reno's case and the State asserted that it was unlikely to prosecute A.A. with anything relating to Reno's case. Reno and A.A. were represented in separate and distinct matters. Accordingly, Reno's counsel had no interest in A.A.'s case or her counsel's representation of her in that matter. We conclude that Reno's trial counsel was not precluded by SCR 20:4.2 from interviewing A.A. or calling A.A. as a witness in Reno's trial.</a:t>
            </a:r>
          </a:p>
        </p:txBody>
      </p:sp>
    </p:spTree>
    <p:extLst>
      <p:ext uri="{BB962C8B-B14F-4D97-AF65-F5344CB8AC3E}">
        <p14:creationId xmlns:p14="http://schemas.microsoft.com/office/powerpoint/2010/main" val="27797787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590801"/>
            <a:ext cx="7543800" cy="830997"/>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Selling the Law Practice</a:t>
            </a:r>
          </a:p>
        </p:txBody>
      </p:sp>
    </p:spTree>
    <p:extLst>
      <p:ext uri="{BB962C8B-B14F-4D97-AF65-F5344CB8AC3E}">
        <p14:creationId xmlns:p14="http://schemas.microsoft.com/office/powerpoint/2010/main" val="38779687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1120" y="650240"/>
            <a:ext cx="9712960" cy="5355312"/>
          </a:xfrm>
          <a:prstGeom prst="rect">
            <a:avLst/>
          </a:prstGeom>
        </p:spPr>
        <p:txBody>
          <a:bodyPr wrap="square">
            <a:spAutoFit/>
          </a:bodyPr>
          <a:lstStyle/>
          <a:p>
            <a:r>
              <a:rPr lang="en-US" b="1" dirty="0">
                <a:latin typeface="Calibri" panose="020F0502020204030204" pitchFamily="34" charset="0"/>
                <a:ea typeface="Calibri" panose="020F0502020204030204" pitchFamily="34" charset="0"/>
              </a:rPr>
              <a:t>SCR 20:1.17  Sale of law practice</a:t>
            </a:r>
            <a:endParaRPr lang="en-US" dirty="0">
              <a:latin typeface="Calibri" panose="020F0502020204030204" pitchFamily="34" charset="0"/>
              <a:ea typeface="Calibri" panose="020F0502020204030204" pitchFamily="34" charset="0"/>
            </a:endParaRPr>
          </a:p>
          <a:p>
            <a:r>
              <a:rPr lang="en-US" b="1"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A lawyer or a law firm may sell or purchase a law practice, or an area of practice, including good will, if the following conditions are satisfied:</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(a)	The seller ceases to engage in the private practice of law, or in the area of practice that has been sold, in the geographic area or in the jurisdiction in which the practice has been conducted;</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(b)	The entire practice, or the entire area of practice, is sold to one or more lawyers or law firms;</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(c)	The seller gives written notice to each of the seller's affected clients regarding:</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	(1)	the proposed sale;</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	(2)	the client's right to retain other counsel or to take possession of the file; and</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	(3)	the fact that the client's consent to the transfer of the client's files will be presumed if the client does not take any action or does not otherwise object within ninety (90) days of receipt of the notice.</a:t>
            </a:r>
          </a:p>
        </p:txBody>
      </p:sp>
    </p:spTree>
    <p:extLst>
      <p:ext uri="{BB962C8B-B14F-4D97-AF65-F5344CB8AC3E}">
        <p14:creationId xmlns:p14="http://schemas.microsoft.com/office/powerpoint/2010/main" val="11489062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7840" y="1457961"/>
            <a:ext cx="9164320" cy="2862322"/>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If a client cannot be given notice, the representation of that client may be transferred to the purchaser only upon entry of an order so authorizing by a court having jurisdiction. The seller may disclose to the court in camera information relating to the representation only to the extent necessary to obtain an order authorizing the transfer of a file.</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(d)	The fees charged clients shall not be increased by reason of the sale.</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 </a:t>
            </a:r>
          </a:p>
          <a:p>
            <a:br>
              <a:rPr lang="en-US" b="1" dirty="0">
                <a:latin typeface="Times New Roman" panose="02020603050405020304" pitchFamily="18" charset="0"/>
                <a:ea typeface="Calibri" panose="020F0502020204030204" pitchFamily="34" charset="0"/>
              </a:rPr>
            </a:br>
            <a:endParaRPr lang="en-US" dirty="0"/>
          </a:p>
        </p:txBody>
      </p:sp>
    </p:spTree>
    <p:extLst>
      <p:ext uri="{BB962C8B-B14F-4D97-AF65-F5344CB8AC3E}">
        <p14:creationId xmlns:p14="http://schemas.microsoft.com/office/powerpoint/2010/main" val="20767574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8720" y="228601"/>
            <a:ext cx="9997440" cy="5909310"/>
          </a:xfrm>
          <a:prstGeom prst="rect">
            <a:avLst/>
          </a:prstGeom>
        </p:spPr>
        <p:txBody>
          <a:bodyPr wrap="square">
            <a:spAutoFit/>
          </a:bodyPr>
          <a:lstStyle/>
          <a:p>
            <a:r>
              <a:rPr lang="en-US" b="1" dirty="0">
                <a:ea typeface="Calibri" panose="020F0502020204030204" pitchFamily="34" charset="0"/>
              </a:rPr>
              <a:t>SCR 20:5.4  Professional independence of a lawyer</a:t>
            </a:r>
            <a:endParaRPr lang="en-US" dirty="0">
              <a:ea typeface="Calibri" panose="020F0502020204030204" pitchFamily="34" charset="0"/>
            </a:endParaRPr>
          </a:p>
          <a:p>
            <a:r>
              <a:rPr lang="en-US" dirty="0">
                <a:ea typeface="Calibri" panose="020F0502020204030204" pitchFamily="34" charset="0"/>
              </a:rPr>
              <a:t> </a:t>
            </a:r>
          </a:p>
          <a:p>
            <a:r>
              <a:rPr lang="en-US" dirty="0">
                <a:ea typeface="Calibri" panose="020F0502020204030204" pitchFamily="34" charset="0"/>
              </a:rPr>
              <a:t>(a)	A lawyer or law firm shall not share legal fees with a </a:t>
            </a:r>
            <a:r>
              <a:rPr lang="en-US" dirty="0" err="1">
                <a:ea typeface="Calibri" panose="020F0502020204030204" pitchFamily="34" charset="0"/>
              </a:rPr>
              <a:t>nonlawyer</a:t>
            </a:r>
            <a:r>
              <a:rPr lang="en-US" dirty="0">
                <a:ea typeface="Calibri" panose="020F0502020204030204" pitchFamily="34" charset="0"/>
              </a:rPr>
              <a:t>, except that:</a:t>
            </a:r>
          </a:p>
          <a:p>
            <a:r>
              <a:rPr lang="en-US" dirty="0">
                <a:ea typeface="Calibri" panose="020F0502020204030204" pitchFamily="34" charset="0"/>
              </a:rPr>
              <a:t> </a:t>
            </a:r>
          </a:p>
          <a:p>
            <a:r>
              <a:rPr lang="en-US" dirty="0">
                <a:ea typeface="Calibri" panose="020F0502020204030204" pitchFamily="34" charset="0"/>
              </a:rPr>
              <a:t>	(1)	an agreement by a lawyer with the lawyer's firm, partner, or associate may provide for the payment of money, over a reasonable period of time after the lawyer's death, to the lawyer's estate or to one or more specified persons;</a:t>
            </a:r>
          </a:p>
          <a:p>
            <a:r>
              <a:rPr lang="en-US" dirty="0">
                <a:ea typeface="Calibri" panose="020F0502020204030204" pitchFamily="34" charset="0"/>
              </a:rPr>
              <a:t> </a:t>
            </a:r>
          </a:p>
          <a:p>
            <a:r>
              <a:rPr lang="en-US" dirty="0">
                <a:ea typeface="Calibri" panose="020F0502020204030204" pitchFamily="34" charset="0"/>
              </a:rPr>
              <a:t>	(2)	a lawyer who purchases the practice of a deceased, disabled, or disappeared lawyer may, pursuant to the provisions of SCR 20:1.17, pay to the estate or other representative of that lawyer the agreed-upon purchase price; </a:t>
            </a:r>
          </a:p>
          <a:p>
            <a:r>
              <a:rPr lang="en-US" dirty="0">
                <a:ea typeface="Calibri" panose="020F0502020204030204" pitchFamily="34" charset="0"/>
              </a:rPr>
              <a:t> </a:t>
            </a:r>
          </a:p>
          <a:p>
            <a:r>
              <a:rPr lang="en-US" dirty="0">
                <a:ea typeface="Calibri" panose="020F0502020204030204" pitchFamily="34" charset="0"/>
              </a:rPr>
              <a:t>	(3)	a lawyer or law firm may include </a:t>
            </a:r>
            <a:r>
              <a:rPr lang="en-US" dirty="0" err="1">
                <a:ea typeface="Calibri" panose="020F0502020204030204" pitchFamily="34" charset="0"/>
              </a:rPr>
              <a:t>nonlawyer</a:t>
            </a:r>
            <a:r>
              <a:rPr lang="en-US" dirty="0">
                <a:ea typeface="Calibri" panose="020F0502020204030204" pitchFamily="34" charset="0"/>
              </a:rPr>
              <a:t> employees in a compensation or retirement plan, even though the plan is based in whole or in part on a profit-sharing arrangement; and</a:t>
            </a:r>
          </a:p>
          <a:p>
            <a:r>
              <a:rPr lang="en-US" dirty="0">
                <a:ea typeface="Calibri" panose="020F0502020204030204" pitchFamily="34" charset="0"/>
              </a:rPr>
              <a:t> </a:t>
            </a:r>
          </a:p>
          <a:p>
            <a:r>
              <a:rPr lang="en-US" dirty="0">
                <a:ea typeface="Calibri" panose="020F0502020204030204" pitchFamily="34" charset="0"/>
              </a:rPr>
              <a:t>	(4)	a lawyer may share court-awarded legal fees with a nonprofit organization that employed, retained or recommended employment of the lawyer in the matter.</a:t>
            </a:r>
          </a:p>
          <a:p>
            <a:r>
              <a:rPr lang="en-US" dirty="0">
                <a:ea typeface="Calibri" panose="020F0502020204030204" pitchFamily="34" charset="0"/>
              </a:rPr>
              <a:t> </a:t>
            </a:r>
          </a:p>
          <a:p>
            <a:r>
              <a:rPr lang="en-US" dirty="0">
                <a:ea typeface="Calibri" panose="020F0502020204030204" pitchFamily="34" charset="0"/>
              </a:rPr>
              <a:t>(b)	A lawyer shall not form a partnership with a </a:t>
            </a:r>
            <a:r>
              <a:rPr lang="en-US" dirty="0" err="1">
                <a:ea typeface="Calibri" panose="020F0502020204030204" pitchFamily="34" charset="0"/>
              </a:rPr>
              <a:t>nonlawyer</a:t>
            </a:r>
            <a:r>
              <a:rPr lang="en-US" dirty="0">
                <a:ea typeface="Calibri" panose="020F0502020204030204" pitchFamily="34" charset="0"/>
              </a:rPr>
              <a:t> if any of the activities of the partnership consist of the practice of law.</a:t>
            </a:r>
          </a:p>
          <a:p>
            <a:r>
              <a:rPr lang="en-US" dirty="0">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7641327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2720" y="914401"/>
            <a:ext cx="9763760" cy="4247317"/>
          </a:xfrm>
          <a:prstGeom prst="rect">
            <a:avLst/>
          </a:prstGeom>
        </p:spPr>
        <p:txBody>
          <a:bodyPr wrap="square">
            <a:spAutoFit/>
          </a:bodyPr>
          <a:lstStyle/>
          <a:p>
            <a:r>
              <a:rPr lang="en-US" dirty="0">
                <a:ea typeface="Calibri" panose="020F0502020204030204" pitchFamily="34" charset="0"/>
              </a:rPr>
              <a:t>(c)	A lawyer shall not permit a person who recommends, employs, or pays the lawyer to render legal services for another to direct or regulate the lawyer's professional judgment in rendering such legal services.</a:t>
            </a:r>
          </a:p>
          <a:p>
            <a:r>
              <a:rPr lang="en-US" dirty="0">
                <a:ea typeface="Calibri" panose="020F0502020204030204" pitchFamily="34" charset="0"/>
              </a:rPr>
              <a:t> </a:t>
            </a:r>
          </a:p>
          <a:p>
            <a:r>
              <a:rPr lang="en-US" dirty="0">
                <a:ea typeface="Calibri" panose="020F0502020204030204" pitchFamily="34" charset="0"/>
              </a:rPr>
              <a:t>(d)	A lawyer shall not practice with or in the form of a professional corporation or association authorized to practice law for a profit, if:</a:t>
            </a:r>
          </a:p>
          <a:p>
            <a:r>
              <a:rPr lang="en-US" dirty="0">
                <a:ea typeface="Calibri" panose="020F0502020204030204" pitchFamily="34" charset="0"/>
              </a:rPr>
              <a:t> </a:t>
            </a:r>
          </a:p>
          <a:p>
            <a:r>
              <a:rPr lang="en-US" dirty="0">
                <a:ea typeface="Calibri" panose="020F0502020204030204" pitchFamily="34" charset="0"/>
              </a:rPr>
              <a:t>	(1)	a </a:t>
            </a:r>
            <a:r>
              <a:rPr lang="en-US" dirty="0" err="1">
                <a:ea typeface="Calibri" panose="020F0502020204030204" pitchFamily="34" charset="0"/>
              </a:rPr>
              <a:t>nonlawyer</a:t>
            </a:r>
            <a:r>
              <a:rPr lang="en-US" dirty="0">
                <a:ea typeface="Calibri" panose="020F0502020204030204" pitchFamily="34" charset="0"/>
              </a:rPr>
              <a:t> owns any interest therein, except that a fiduciary representative of the estate of a lawyer may hold the stock or interest of the lawyer for a reasonable time during administration;</a:t>
            </a:r>
          </a:p>
          <a:p>
            <a:r>
              <a:rPr lang="en-US" dirty="0">
                <a:ea typeface="Calibri" panose="020F0502020204030204" pitchFamily="34" charset="0"/>
              </a:rPr>
              <a:t> </a:t>
            </a:r>
          </a:p>
          <a:p>
            <a:r>
              <a:rPr lang="en-US" dirty="0">
                <a:ea typeface="Calibri" panose="020F0502020204030204" pitchFamily="34" charset="0"/>
              </a:rPr>
              <a:t>	(2)	a </a:t>
            </a:r>
            <a:r>
              <a:rPr lang="en-US" dirty="0" err="1">
                <a:ea typeface="Calibri" panose="020F0502020204030204" pitchFamily="34" charset="0"/>
              </a:rPr>
              <a:t>nonlawyer</a:t>
            </a:r>
            <a:r>
              <a:rPr lang="en-US" dirty="0">
                <a:ea typeface="Calibri" panose="020F0502020204030204" pitchFamily="34" charset="0"/>
              </a:rPr>
              <a:t> is a corporate director or officer thereof or occupies the position of similar responsibility in any form of association other than a corporation; or</a:t>
            </a:r>
          </a:p>
          <a:p>
            <a:r>
              <a:rPr lang="en-US" dirty="0">
                <a:ea typeface="Calibri" panose="020F0502020204030204" pitchFamily="34" charset="0"/>
              </a:rPr>
              <a:t> </a:t>
            </a:r>
          </a:p>
          <a:p>
            <a:r>
              <a:rPr lang="en-US" dirty="0">
                <a:ea typeface="Calibri" panose="020F0502020204030204" pitchFamily="34" charset="0"/>
              </a:rPr>
              <a:t>	(3)	a </a:t>
            </a:r>
            <a:r>
              <a:rPr lang="en-US" dirty="0" err="1">
                <a:ea typeface="Calibri" panose="020F0502020204030204" pitchFamily="34" charset="0"/>
              </a:rPr>
              <a:t>nonlawyer</a:t>
            </a:r>
            <a:r>
              <a:rPr lang="en-US" dirty="0">
                <a:ea typeface="Calibri" panose="020F0502020204030204" pitchFamily="34" charset="0"/>
              </a:rPr>
              <a:t> has the right to direct or control the professional judgment of a lawyer.</a:t>
            </a:r>
          </a:p>
          <a:p>
            <a:r>
              <a:rPr lang="en-US" dirty="0">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16782349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676400"/>
            <a:ext cx="8859520" cy="2677656"/>
          </a:xfrm>
          <a:prstGeom prst="rect">
            <a:avLst/>
          </a:prstGeom>
        </p:spPr>
        <p:txBody>
          <a:bodyPr wrap="square">
            <a:spAutoFit/>
          </a:bodyPr>
          <a:lstStyle/>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SCR 20:1.17</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Determining “goodwill”</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Must be leaving the practice of law or that area of the law</a:t>
            </a:r>
          </a:p>
        </p:txBody>
      </p:sp>
    </p:spTree>
    <p:extLst>
      <p:ext uri="{BB962C8B-B14F-4D97-AF65-F5344CB8AC3E}">
        <p14:creationId xmlns:p14="http://schemas.microsoft.com/office/powerpoint/2010/main" val="37235438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590801"/>
            <a:ext cx="7543800" cy="1569660"/>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Competency During Transition</a:t>
            </a:r>
          </a:p>
        </p:txBody>
      </p:sp>
    </p:spTree>
    <p:extLst>
      <p:ext uri="{BB962C8B-B14F-4D97-AF65-F5344CB8AC3E}">
        <p14:creationId xmlns:p14="http://schemas.microsoft.com/office/powerpoint/2010/main" val="1207829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3680" y="1371601"/>
            <a:ext cx="9509760" cy="2954655"/>
          </a:xfrm>
          <a:prstGeom prst="rect">
            <a:avLst/>
          </a:prstGeom>
        </p:spPr>
        <p:txBody>
          <a:bodyPr wrap="square">
            <a:spAutoFit/>
          </a:bodyPr>
          <a:lstStyle/>
          <a:p>
            <a:r>
              <a:rPr lang="en-US" sz="2800" b="1" dirty="0">
                <a:ea typeface="Calibri" panose="020F0502020204030204" pitchFamily="34" charset="0"/>
              </a:rPr>
              <a:t>SCR 20:1.1  Competence</a:t>
            </a:r>
            <a:endParaRPr lang="en-US" sz="2800" dirty="0">
              <a:ea typeface="Calibri" panose="020F0502020204030204" pitchFamily="34" charset="0"/>
            </a:endParaRPr>
          </a:p>
          <a:p>
            <a:r>
              <a:rPr lang="en-US" sz="2800" dirty="0">
                <a:ea typeface="Calibri" panose="020F0502020204030204" pitchFamily="34" charset="0"/>
              </a:rPr>
              <a:t> </a:t>
            </a:r>
          </a:p>
          <a:p>
            <a:r>
              <a:rPr lang="en-US" sz="2800" dirty="0">
                <a:ea typeface="Calibri" panose="020F0502020204030204" pitchFamily="34" charset="0"/>
              </a:rPr>
              <a:t>A lawyer shall provide competent representation to a client. Competent representation requires the legal knowledge, skill, thoroughness and preparation reasonably necessary for the representation.</a:t>
            </a:r>
          </a:p>
          <a:p>
            <a:r>
              <a:rPr lang="en-US" dirty="0">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41115946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2057401"/>
            <a:ext cx="7543800" cy="2308324"/>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Succession in event of </a:t>
            </a:r>
          </a:p>
          <a:p>
            <a:pPr lvl="0" algn="ctr"/>
            <a:r>
              <a:rPr lang="en-US" sz="4800" b="1" dirty="0">
                <a:latin typeface="Calibri" panose="020F0502020204030204" pitchFamily="34" charset="0"/>
                <a:cs typeface="Times New Roman" panose="02020603050405020304" pitchFamily="18" charset="0"/>
              </a:rPr>
              <a:t>death, disability, or health conditions</a:t>
            </a:r>
          </a:p>
        </p:txBody>
      </p:sp>
    </p:spTree>
    <p:extLst>
      <p:ext uri="{BB962C8B-B14F-4D97-AF65-F5344CB8AC3E}">
        <p14:creationId xmlns:p14="http://schemas.microsoft.com/office/powerpoint/2010/main" val="28996916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6960" y="612844"/>
            <a:ext cx="10485120" cy="5632311"/>
          </a:xfrm>
          <a:prstGeom prst="rect">
            <a:avLst/>
          </a:prstGeom>
        </p:spPr>
        <p:txBody>
          <a:bodyPr wrap="square">
            <a:spAutoFit/>
          </a:bodyPr>
          <a:lstStyle/>
          <a:p>
            <a:r>
              <a:rPr lang="en-US" b="1" dirty="0">
                <a:ea typeface="Calibri" panose="020F0502020204030204" pitchFamily="34" charset="0"/>
              </a:rPr>
              <a:t>SCR 20:1.16  Declining or terminating representation</a:t>
            </a:r>
            <a:endParaRPr lang="en-US" dirty="0">
              <a:ea typeface="Calibri" panose="020F0502020204030204" pitchFamily="34" charset="0"/>
            </a:endParaRPr>
          </a:p>
          <a:p>
            <a:r>
              <a:rPr lang="en-US" b="1" dirty="0">
                <a:ea typeface="Calibri" panose="020F0502020204030204" pitchFamily="34" charset="0"/>
              </a:rPr>
              <a:t> </a:t>
            </a:r>
            <a:endParaRPr lang="en-US" dirty="0">
              <a:ea typeface="Calibri" panose="020F0502020204030204" pitchFamily="34" charset="0"/>
            </a:endParaRPr>
          </a:p>
          <a:p>
            <a:r>
              <a:rPr lang="en-US" dirty="0">
                <a:ea typeface="Calibri" panose="020F0502020204030204" pitchFamily="34" charset="0"/>
              </a:rPr>
              <a:t>(a)	Except as stated in par. (c), a lawyer shall not represent a client or, where representation has commenced, shall withdraw from the representation of a client if:</a:t>
            </a:r>
          </a:p>
          <a:p>
            <a:r>
              <a:rPr lang="en-US" dirty="0">
                <a:ea typeface="Calibri" panose="020F0502020204030204" pitchFamily="34" charset="0"/>
              </a:rPr>
              <a:t> </a:t>
            </a:r>
          </a:p>
          <a:p>
            <a:r>
              <a:rPr lang="en-US" dirty="0">
                <a:ea typeface="Calibri" panose="020F0502020204030204" pitchFamily="34" charset="0"/>
              </a:rPr>
              <a:t>	(1)	the representation will result in violation of the Rules of Professional Conduct or other law;</a:t>
            </a:r>
          </a:p>
          <a:p>
            <a:r>
              <a:rPr lang="en-US" dirty="0">
                <a:ea typeface="Calibri" panose="020F0502020204030204" pitchFamily="34" charset="0"/>
              </a:rPr>
              <a:t> </a:t>
            </a:r>
          </a:p>
          <a:p>
            <a:r>
              <a:rPr lang="en-US" dirty="0">
                <a:ea typeface="Calibri" panose="020F0502020204030204" pitchFamily="34" charset="0"/>
              </a:rPr>
              <a:t>	(2)	the lawyer's physical or mental condition materially impairs the lawyer's ability to represent the client; or</a:t>
            </a:r>
          </a:p>
          <a:p>
            <a:r>
              <a:rPr lang="en-US" dirty="0">
                <a:ea typeface="Calibri" panose="020F0502020204030204" pitchFamily="34" charset="0"/>
              </a:rPr>
              <a:t> </a:t>
            </a:r>
          </a:p>
          <a:p>
            <a:r>
              <a:rPr lang="en-US" dirty="0">
                <a:ea typeface="Calibri" panose="020F0502020204030204" pitchFamily="34" charset="0"/>
              </a:rPr>
              <a:t>	(3)	the lawyer is discharged.</a:t>
            </a:r>
          </a:p>
          <a:p>
            <a:r>
              <a:rPr lang="en-US" dirty="0">
                <a:ea typeface="Calibri" panose="020F0502020204030204" pitchFamily="34" charset="0"/>
              </a:rPr>
              <a:t> </a:t>
            </a:r>
          </a:p>
          <a:p>
            <a:r>
              <a:rPr lang="en-US" dirty="0">
                <a:ea typeface="Calibri" panose="020F0502020204030204" pitchFamily="34" charset="0"/>
              </a:rPr>
              <a:t>(b)	Except as stated in par. (c), a lawyer may withdraw from representing a client if:</a:t>
            </a:r>
          </a:p>
          <a:p>
            <a:r>
              <a:rPr lang="en-US" dirty="0">
                <a:ea typeface="Calibri" panose="020F0502020204030204" pitchFamily="34" charset="0"/>
              </a:rPr>
              <a:t> </a:t>
            </a:r>
          </a:p>
          <a:p>
            <a:r>
              <a:rPr lang="en-US" dirty="0">
                <a:ea typeface="Calibri" panose="020F0502020204030204" pitchFamily="34" charset="0"/>
              </a:rPr>
              <a:t>	(1)	withdrawal can be accomplished without material adverse effect on the interests of the client;</a:t>
            </a:r>
          </a:p>
          <a:p>
            <a:r>
              <a:rPr lang="en-US" dirty="0">
                <a:ea typeface="Calibri" panose="020F0502020204030204" pitchFamily="34" charset="0"/>
              </a:rPr>
              <a:t> </a:t>
            </a:r>
          </a:p>
          <a:p>
            <a:r>
              <a:rPr lang="en-US" dirty="0">
                <a:ea typeface="Calibri" panose="020F0502020204030204" pitchFamily="34" charset="0"/>
              </a:rPr>
              <a:t>	(2)	the client persists in a course of action involving the lawyer's services that the lawyer reasonably believes is criminal or fraudulent;</a:t>
            </a:r>
          </a:p>
          <a:p>
            <a:r>
              <a:rPr lang="en-US" dirty="0">
                <a:ea typeface="Calibri" panose="020F0502020204030204" pitchFamily="34" charset="0"/>
              </a:rPr>
              <a:t> </a:t>
            </a:r>
          </a:p>
          <a:p>
            <a:r>
              <a:rPr lang="en-US" dirty="0">
                <a:ea typeface="Calibri" panose="020F0502020204030204" pitchFamily="34" charset="0"/>
              </a:rPr>
              <a:t>	(3)	the client has used the lawyer's services to perpetrate a crime or fraud;</a:t>
            </a:r>
          </a:p>
        </p:txBody>
      </p:sp>
    </p:spTree>
    <p:extLst>
      <p:ext uri="{BB962C8B-B14F-4D97-AF65-F5344CB8AC3E}">
        <p14:creationId xmlns:p14="http://schemas.microsoft.com/office/powerpoint/2010/main" val="1637234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866335"/>
          </a:xfrm>
        </p:spPr>
        <p:txBody>
          <a:bodyPr>
            <a:normAutofit fontScale="90000"/>
          </a:bodyPr>
          <a:lstStyle/>
          <a:p>
            <a:pPr algn="ctr"/>
            <a:r>
              <a:rPr lang="en-US" sz="3200" dirty="0"/>
              <a:t>State v. Reno 2017 WL 5077948 (2018) Unpublished</a:t>
            </a:r>
          </a:p>
        </p:txBody>
      </p:sp>
      <p:sp>
        <p:nvSpPr>
          <p:cNvPr id="3" name="Content Placeholder 2"/>
          <p:cNvSpPr>
            <a:spLocks noGrp="1"/>
          </p:cNvSpPr>
          <p:nvPr>
            <p:ph idx="1"/>
          </p:nvPr>
        </p:nvSpPr>
        <p:spPr>
          <a:xfrm>
            <a:off x="1093304" y="1845734"/>
            <a:ext cx="10326757" cy="4555066"/>
          </a:xfrm>
        </p:spPr>
        <p:txBody>
          <a:bodyPr>
            <a:normAutofit lnSpcReduction="10000"/>
          </a:bodyPr>
          <a:lstStyle/>
          <a:p>
            <a:r>
              <a:rPr lang="en-US" dirty="0"/>
              <a:t>¶30 Counsel was aware that there would have been a discrepancy between N.B.'s testimony and what A.A. would have testified about because Reno was adamant that A.A. testify at Reno's trial. Indeed, A.A. testified at the post conviction hearing that she was willing to testify. Any hesitation counsel had about the applicability of SCR 20:4.2 could have easily been resolved. SCR 20:4.2 specifically provides for contact with a represented person if it is “authorized by a court order.” See id. American Bar Association comment six to the rule underscores the obvious: “A lawyer who is uncertain whether a communication with a represented person is permissible may seek a court order.” See, SCR 20:4.2, Comment 6. Counsel could have sought a court order to sort out questions regarding access to A.A. Counsel admitted that it did not occur to him to do so.</a:t>
            </a:r>
          </a:p>
          <a:p>
            <a:pPr marL="0" indent="0">
              <a:buNone/>
            </a:pPr>
            <a:r>
              <a:rPr lang="en-US" dirty="0"/>
              <a:t>¶31 We conclude that counsel's failure to seek a court order allowing contact with A.A., and perhaps calling her as a witness, fell below an objective standard of reasonableness. See State v. Jeannie M.P., 2005 WI App 183, ¶25, 286 Wis. 2d 721, 703 N.W.2d 694. Counsel did not articulate a strategic reason for failing to seek to obtain access to A.A.; indeed, counsel did not make a decision at all. Counsel's failure to act was based upon being unaware of the plain language of a supreme court rule. This case turned on witness credibility; thus, trial counsel had a duty to investigate and present impeaching evidence when counsel knew or should have known of its existence. See id., ¶11.</a:t>
            </a:r>
          </a:p>
        </p:txBody>
      </p:sp>
    </p:spTree>
    <p:extLst>
      <p:ext uri="{BB962C8B-B14F-4D97-AF65-F5344CB8AC3E}">
        <p14:creationId xmlns:p14="http://schemas.microsoft.com/office/powerpoint/2010/main" val="5280341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7600" y="335845"/>
            <a:ext cx="10160000" cy="6186309"/>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	(4)	the client insists upon taking action that the lawyer considers repugnant or with which the lawyer has a fundamental disagreement;</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	(5)	the client fails substantially to fulfill an obligation to the lawyer regarding the lawyer's services and has been given reasonable warning that the lawyer will withdraw unless the obligation is fulfilled;</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	(6)	the representation will result in an unreasonable financial burden on the lawyer or has been rendered unreasonably difficult by the client; or </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	(7)	other good cause for withdrawal exists.</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(c)	A lawyer must comply with applicable law requiring notice to or permission of a tribunal when terminating a representation. When ordered to do so by a tribunal, a lawyer shall continue representation notwithstanding good cause for terminating the representation.</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(d)	Upon termination of representation, a lawyer shall take steps to the extent reasonably practicable to protect a client's interests, such as giving reasonable notice to the client, allowing time for employment of other counsel, surrendering papers and property to which the client is entitled and refunding any advance payment of fee or expense that has not been earned or incurred. The lawyer may retain papers relating to the client to the extent permitted by other law.</a:t>
            </a:r>
          </a:p>
          <a:p>
            <a:br>
              <a:rPr lang="en-US" dirty="0">
                <a:latin typeface="Calibri" panose="020F0502020204030204" pitchFamily="34" charset="0"/>
                <a:ea typeface="Calibri" panose="020F0502020204030204" pitchFamily="34" charset="0"/>
              </a:rPr>
            </a:br>
            <a:endParaRPr lang="en-US" dirty="0">
              <a:latin typeface="Calibri" panose="020F0502020204030204" pitchFamily="34" charset="0"/>
            </a:endParaRPr>
          </a:p>
        </p:txBody>
      </p:sp>
    </p:spTree>
    <p:extLst>
      <p:ext uri="{BB962C8B-B14F-4D97-AF65-F5344CB8AC3E}">
        <p14:creationId xmlns:p14="http://schemas.microsoft.com/office/powerpoint/2010/main" val="11028001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590801"/>
            <a:ext cx="7543800" cy="1569660"/>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Limited Scope Representation</a:t>
            </a:r>
          </a:p>
        </p:txBody>
      </p:sp>
    </p:spTree>
    <p:extLst>
      <p:ext uri="{BB962C8B-B14F-4D97-AF65-F5344CB8AC3E}">
        <p14:creationId xmlns:p14="http://schemas.microsoft.com/office/powerpoint/2010/main" val="8436308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2560" y="873761"/>
            <a:ext cx="9509760" cy="4893647"/>
          </a:xfrm>
          <a:prstGeom prst="rect">
            <a:avLst/>
          </a:prstGeom>
        </p:spPr>
        <p:txBody>
          <a:bodyPr wrap="square">
            <a:spAutoFit/>
          </a:bodyPr>
          <a:lstStyle/>
          <a:p>
            <a:r>
              <a:rPr lang="en-US" sz="2400" b="1" dirty="0">
                <a:ea typeface="Calibri" panose="020F0502020204030204" pitchFamily="34" charset="0"/>
              </a:rPr>
              <a:t>SCR 20:1.2  Scope of representation and allocation of authority between lawyer and client</a:t>
            </a:r>
            <a:endParaRPr lang="en-US" sz="2400" dirty="0">
              <a:ea typeface="Calibri" panose="020F0502020204030204" pitchFamily="34" charset="0"/>
            </a:endParaRPr>
          </a:p>
          <a:p>
            <a:r>
              <a:rPr lang="en-US" sz="2400" dirty="0">
                <a:ea typeface="Calibri" panose="020F0502020204030204" pitchFamily="34" charset="0"/>
              </a:rPr>
              <a:t> </a:t>
            </a:r>
          </a:p>
          <a:p>
            <a:r>
              <a:rPr lang="en-US" sz="2400" dirty="0">
                <a:ea typeface="Calibri" panose="020F0502020204030204" pitchFamily="34" charset="0"/>
              </a:rPr>
              <a:t>(a)	Subject to pars. (c) and (d), a lawyer shall abide by a client's decisions concerning the objectives of representation and, as required by SCR 20:1.4, shall consult with the client as to the means by which they are to be pursued. A lawyer may take such action on behalf of the client as is impliedly authorized to carry out the representation. A lawyer shall abide by a client's decision whether to settle a matter. In a criminal case or any proceeding that could result in deprivation of liberty, the lawyer shall abide by the client's decision, after consultation with the lawyer, as to a plea to be entered, whether to waive jury trial and whether the client will testify.</a:t>
            </a:r>
          </a:p>
          <a:p>
            <a:r>
              <a:rPr lang="en-US" sz="2400" dirty="0">
                <a:ea typeface="Calibri" panose="020F0502020204030204" pitchFamily="34" charset="0"/>
              </a:rPr>
              <a:t> </a:t>
            </a:r>
          </a:p>
        </p:txBody>
      </p:sp>
    </p:spTree>
    <p:extLst>
      <p:ext uri="{BB962C8B-B14F-4D97-AF65-F5344CB8AC3E}">
        <p14:creationId xmlns:p14="http://schemas.microsoft.com/office/powerpoint/2010/main" val="39013336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3840" y="1219200"/>
            <a:ext cx="9469120" cy="4616648"/>
          </a:xfrm>
          <a:prstGeom prst="rect">
            <a:avLst/>
          </a:prstGeom>
        </p:spPr>
        <p:txBody>
          <a:bodyPr wrap="square">
            <a:spAutoFit/>
          </a:bodyPr>
          <a:lstStyle/>
          <a:p>
            <a:endParaRPr lang="en-US" dirty="0">
              <a:ea typeface="Calibri" panose="020F0502020204030204" pitchFamily="34" charset="0"/>
            </a:endParaRPr>
          </a:p>
          <a:p>
            <a:pPr marL="457200" indent="-457200">
              <a:buAutoNum type="alphaLcParenBoth" startAt="2"/>
            </a:pPr>
            <a:r>
              <a:rPr lang="en-US" sz="2400" dirty="0">
                <a:ea typeface="Calibri" panose="020F0502020204030204" pitchFamily="34" charset="0"/>
              </a:rPr>
              <a:t>A lawyer's representation of a client, including representation by appointment, does not constitute an endorsement of the client's political, economic, social or moral views or activities.</a:t>
            </a:r>
          </a:p>
          <a:p>
            <a:pPr marL="457200" indent="-457200">
              <a:buAutoNum type="alphaLcParenBoth" startAt="2"/>
            </a:pPr>
            <a:endParaRPr lang="en-US" sz="2400" dirty="0">
              <a:ea typeface="Calibri" panose="020F0502020204030204" pitchFamily="34" charset="0"/>
            </a:endParaRPr>
          </a:p>
          <a:p>
            <a:pPr marL="457200" indent="-457200">
              <a:buFontTx/>
              <a:buAutoNum type="alphaLcParenBoth" startAt="2"/>
            </a:pPr>
            <a:r>
              <a:rPr lang="en-US" sz="2400" dirty="0"/>
              <a:t>A lawyer may limit the scope of the representation if the limitation is reasonable under the circumstances and the client gives informed consent. The client's informed consent must be in writing except as set forth in sub. (1).</a:t>
            </a:r>
          </a:p>
          <a:p>
            <a:pPr marL="457200" indent="-457200">
              <a:buAutoNum type="alphaLcParenBoth" startAt="2"/>
            </a:pPr>
            <a:endParaRPr lang="en-US" sz="2400" dirty="0">
              <a:ea typeface="Calibri" panose="020F0502020204030204" pitchFamily="34" charset="0"/>
            </a:endParaRPr>
          </a:p>
          <a:p>
            <a:r>
              <a:rPr lang="en-US" sz="2400" dirty="0">
                <a:ea typeface="Calibri" panose="020F0502020204030204" pitchFamily="34" charset="0"/>
              </a:rPr>
              <a:t> </a:t>
            </a:r>
          </a:p>
          <a:p>
            <a:endParaRPr lang="en-US" dirty="0">
              <a:ea typeface="Calibri" panose="020F0502020204030204" pitchFamily="34" charset="0"/>
            </a:endParaRPr>
          </a:p>
          <a:p>
            <a:endParaRPr lang="en-US" dirty="0">
              <a:ea typeface="Calibri" panose="020F0502020204030204" pitchFamily="34" charset="0"/>
            </a:endParaRPr>
          </a:p>
        </p:txBody>
      </p:sp>
    </p:spTree>
    <p:extLst>
      <p:ext uri="{BB962C8B-B14F-4D97-AF65-F5344CB8AC3E}">
        <p14:creationId xmlns:p14="http://schemas.microsoft.com/office/powerpoint/2010/main" val="19476122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2720" y="1117600"/>
            <a:ext cx="9763760" cy="4093428"/>
          </a:xfrm>
          <a:prstGeom prst="rect">
            <a:avLst/>
          </a:prstGeom>
        </p:spPr>
        <p:txBody>
          <a:bodyPr wrap="square">
            <a:spAutoFit/>
          </a:bodyPr>
          <a:lstStyle/>
          <a:p>
            <a:r>
              <a:rPr lang="en-US" sz="2000" dirty="0"/>
              <a:t>(1) The client's informed consent need not be given in writing if:</a:t>
            </a:r>
          </a:p>
          <a:p>
            <a:r>
              <a:rPr lang="en-US" sz="2000" dirty="0"/>
              <a:t>a. the representation of the client consists solely of telephone consultation;</a:t>
            </a:r>
          </a:p>
          <a:p>
            <a:r>
              <a:rPr lang="en-US" sz="2000" dirty="0"/>
              <a:t>b. the representation is provided by a lawyer employed by or participating in a program sponsored by a nonprofit organization, a bar association, an accredited law school, or a court and the lawyer's representation consists solely of providing information and advice or the preparation of court-approved legal forms;</a:t>
            </a:r>
          </a:p>
          <a:p>
            <a:r>
              <a:rPr lang="en-US" sz="2000" dirty="0"/>
              <a:t>c. the court appoints the lawyer for a limited purpose that is set forth in the appointment order;</a:t>
            </a:r>
          </a:p>
          <a:p>
            <a:r>
              <a:rPr lang="en-US" sz="2000" dirty="0"/>
              <a:t>d. the representation is provided by the state public defender pursuant to Ch. 977, stats., including representation provided by a private attorney pursuant to an appointment by the state public defender; or</a:t>
            </a:r>
          </a:p>
          <a:p>
            <a:r>
              <a:rPr lang="en-US" sz="2000" dirty="0"/>
              <a:t>e. the representation is provided to an existing client pursuant to an existing lawyer-client relationship.</a:t>
            </a:r>
          </a:p>
        </p:txBody>
      </p:sp>
    </p:spTree>
    <p:extLst>
      <p:ext uri="{BB962C8B-B14F-4D97-AF65-F5344CB8AC3E}">
        <p14:creationId xmlns:p14="http://schemas.microsoft.com/office/powerpoint/2010/main" val="37734224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3040" y="1066800"/>
            <a:ext cx="9418320" cy="4370427"/>
          </a:xfrm>
          <a:prstGeom prst="rect">
            <a:avLst/>
          </a:prstGeom>
        </p:spPr>
        <p:txBody>
          <a:bodyPr wrap="square">
            <a:spAutoFit/>
          </a:bodyPr>
          <a:lstStyle/>
          <a:p>
            <a:r>
              <a:rPr lang="en-US" sz="2000" dirty="0"/>
              <a:t>(2) If the client gives informed consent in writing signed by the client, there shall be a presumption that:</a:t>
            </a:r>
          </a:p>
          <a:p>
            <a:r>
              <a:rPr lang="en-US" sz="2000" dirty="0"/>
              <a:t>a. the representation is limited to the lawyer and the services described in the writing, and</a:t>
            </a:r>
          </a:p>
          <a:p>
            <a:r>
              <a:rPr lang="en-US" sz="2000" dirty="0"/>
              <a:t>b. the lawyer does not represent the client generally or in matters other than those identified in the writing.</a:t>
            </a:r>
          </a:p>
          <a:p>
            <a:endParaRPr lang="en-US" sz="2000" dirty="0"/>
          </a:p>
          <a:p>
            <a:r>
              <a:rPr lang="en-US" sz="2000" b="1" dirty="0"/>
              <a:t>(cm)</a:t>
            </a:r>
            <a:r>
              <a:rPr lang="en-US" sz="2000" dirty="0"/>
              <a:t> A lawyer may prepare pleadings, briefs, and other documents to be filed with the court so long as such filings clearly indicate thereon that “This document was prepared with the assistance of a lawyer." A lawyer shall advise the client to whom the lawyer provides assistance in preparing pleadings, briefs, or other documents for filing with the court that the pleading, brief, or other document must contain a statement that it was prepared with the assistance of a lawyer.</a:t>
            </a:r>
          </a:p>
          <a:p>
            <a:endParaRPr lang="en-US" dirty="0">
              <a:ea typeface="Calibri" panose="020F0502020204030204" pitchFamily="34" charset="0"/>
            </a:endParaRPr>
          </a:p>
        </p:txBody>
      </p:sp>
    </p:spTree>
    <p:extLst>
      <p:ext uri="{BB962C8B-B14F-4D97-AF65-F5344CB8AC3E}">
        <p14:creationId xmlns:p14="http://schemas.microsoft.com/office/powerpoint/2010/main" val="13157587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1676401"/>
            <a:ext cx="8128000" cy="3108543"/>
          </a:xfrm>
          <a:prstGeom prst="rect">
            <a:avLst/>
          </a:prstGeom>
        </p:spPr>
        <p:txBody>
          <a:bodyPr wrap="square">
            <a:spAutoFit/>
          </a:bodyPr>
          <a:lstStyle/>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Must be reasonable</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Agreement with client</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Ghostwriting</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Who do you communicate with</a:t>
            </a:r>
          </a:p>
        </p:txBody>
      </p:sp>
    </p:spTree>
    <p:extLst>
      <p:ext uri="{BB962C8B-B14F-4D97-AF65-F5344CB8AC3E}">
        <p14:creationId xmlns:p14="http://schemas.microsoft.com/office/powerpoint/2010/main" val="11795124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2286001"/>
            <a:ext cx="7543800" cy="1569660"/>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Rules Related to</a:t>
            </a:r>
          </a:p>
          <a:p>
            <a:pPr lvl="0" algn="ctr"/>
            <a:r>
              <a:rPr lang="en-US" sz="4800" b="1" dirty="0">
                <a:latin typeface="Calibri" panose="020F0502020204030204" pitchFamily="34" charset="0"/>
                <a:cs typeface="Times New Roman" panose="02020603050405020304" pitchFamily="18" charset="0"/>
              </a:rPr>
              <a:t>Transferring Clients</a:t>
            </a:r>
          </a:p>
        </p:txBody>
      </p:sp>
    </p:spTree>
    <p:extLst>
      <p:ext uri="{BB962C8B-B14F-4D97-AF65-F5344CB8AC3E}">
        <p14:creationId xmlns:p14="http://schemas.microsoft.com/office/powerpoint/2010/main" val="11752142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00" y="982176"/>
            <a:ext cx="9448800" cy="4893647"/>
          </a:xfrm>
          <a:prstGeom prst="rect">
            <a:avLst/>
          </a:prstGeom>
        </p:spPr>
        <p:txBody>
          <a:bodyPr wrap="square">
            <a:spAutoFit/>
          </a:bodyPr>
          <a:lstStyle/>
          <a:p>
            <a:r>
              <a:rPr lang="en-US" sz="2400" b="1" dirty="0">
                <a:latin typeface="Calibri" panose="020F0502020204030204" pitchFamily="34" charset="0"/>
                <a:ea typeface="Calibri" panose="020F0502020204030204" pitchFamily="34" charset="0"/>
              </a:rPr>
              <a:t>SCR 20:1.9  Duties to former clients</a:t>
            </a:r>
            <a:endParaRPr lang="en-US" sz="2400" dirty="0">
              <a:latin typeface="Calibri" panose="020F0502020204030204" pitchFamily="34" charset="0"/>
              <a:ea typeface="Calibri" panose="020F0502020204030204" pitchFamily="34" charset="0"/>
            </a:endParaRPr>
          </a:p>
          <a:p>
            <a:r>
              <a:rPr lang="en-US" sz="2400" b="1" dirty="0">
                <a:latin typeface="Calibri" panose="020F0502020204030204" pitchFamily="34" charset="0"/>
                <a:ea typeface="Calibri" panose="020F0502020204030204" pitchFamily="34" charset="0"/>
              </a:rPr>
              <a:t> </a:t>
            </a:r>
            <a:endParaRPr lang="en-US" sz="2400" dirty="0">
              <a:latin typeface="Calibri" panose="020F0502020204030204" pitchFamily="34" charset="0"/>
              <a:ea typeface="Calibri" panose="020F0502020204030204" pitchFamily="34" charset="0"/>
            </a:endParaRPr>
          </a:p>
          <a:p>
            <a:r>
              <a:rPr lang="en-US" sz="2400" dirty="0">
                <a:latin typeface="Calibri" panose="020F0502020204030204" pitchFamily="34" charset="0"/>
                <a:ea typeface="Calibri" panose="020F0502020204030204" pitchFamily="34" charset="0"/>
              </a:rPr>
              <a:t>(a)	A lawyer who has formerly represented a client in a matter shall not thereafter represent another person in the same or a substantially related matter in which that person's interests are materially adverse to the interests of the former client unless the former client gives informed consent, confirmed in a writing signed by the client. </a:t>
            </a:r>
          </a:p>
          <a:p>
            <a:r>
              <a:rPr lang="en-US" sz="2400" dirty="0">
                <a:latin typeface="Calibri" panose="020F0502020204030204" pitchFamily="34" charset="0"/>
                <a:ea typeface="Calibri" panose="020F0502020204030204" pitchFamily="34" charset="0"/>
              </a:rPr>
              <a:t> </a:t>
            </a:r>
          </a:p>
          <a:p>
            <a:r>
              <a:rPr lang="en-US" sz="2400" dirty="0">
                <a:latin typeface="Calibri" panose="020F0502020204030204" pitchFamily="34" charset="0"/>
                <a:ea typeface="Calibri" panose="020F0502020204030204" pitchFamily="34" charset="0"/>
              </a:rPr>
              <a:t>(b)	A lawyer shall not knowingly represent a person in the same or a substantially related matter in which a firm with which the lawyer formerly was associated had previously represented a client:</a:t>
            </a:r>
          </a:p>
          <a:p>
            <a:r>
              <a:rPr lang="en-US" sz="2400" dirty="0">
                <a:latin typeface="Calibri" panose="020F0502020204030204" pitchFamily="34" charset="0"/>
                <a:ea typeface="Calibri" panose="020F0502020204030204" pitchFamily="34" charset="0"/>
              </a:rPr>
              <a:t> </a:t>
            </a:r>
          </a:p>
          <a:p>
            <a:r>
              <a:rPr lang="en-US" sz="2400" dirty="0">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8277838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0160" y="1066801"/>
            <a:ext cx="9723120" cy="4154984"/>
          </a:xfrm>
          <a:prstGeom prst="rect">
            <a:avLst/>
          </a:prstGeom>
        </p:spPr>
        <p:txBody>
          <a:bodyPr wrap="square">
            <a:spAutoFit/>
          </a:bodyPr>
          <a:lstStyle/>
          <a:p>
            <a:r>
              <a:rPr lang="en-US" sz="2400" dirty="0">
                <a:latin typeface="Calibri" panose="020F0502020204030204" pitchFamily="34" charset="0"/>
                <a:ea typeface="Calibri" panose="020F0502020204030204" pitchFamily="34" charset="0"/>
              </a:rPr>
              <a:t>	(1)	whose interests are materially adverse to that person; and</a:t>
            </a:r>
          </a:p>
          <a:p>
            <a:r>
              <a:rPr lang="en-US" sz="2400" dirty="0">
                <a:latin typeface="Calibri" panose="020F0502020204030204" pitchFamily="34" charset="0"/>
                <a:ea typeface="Calibri" panose="020F0502020204030204" pitchFamily="34" charset="0"/>
              </a:rPr>
              <a:t> </a:t>
            </a:r>
          </a:p>
          <a:p>
            <a:r>
              <a:rPr lang="en-US" sz="2400" dirty="0">
                <a:latin typeface="Calibri" panose="020F0502020204030204" pitchFamily="34" charset="0"/>
                <a:ea typeface="Calibri" panose="020F0502020204030204" pitchFamily="34" charset="0"/>
              </a:rPr>
              <a:t>	(2)	about whom the lawyer had acquired information protected by sub. (c) and SCR 20:1.6 that is material to the matter; unless the former client gives informed consent, confirmed in a writing signed by the client.</a:t>
            </a:r>
          </a:p>
          <a:p>
            <a:r>
              <a:rPr lang="en-US" sz="2400" dirty="0">
                <a:latin typeface="Calibri" panose="020F0502020204030204" pitchFamily="34" charset="0"/>
                <a:ea typeface="Calibri" panose="020F0502020204030204" pitchFamily="34" charset="0"/>
              </a:rPr>
              <a:t> </a:t>
            </a:r>
          </a:p>
          <a:p>
            <a:r>
              <a:rPr lang="en-US" sz="2400" dirty="0">
                <a:latin typeface="Calibri" panose="020F0502020204030204" pitchFamily="34" charset="0"/>
                <a:ea typeface="Calibri" panose="020F0502020204030204" pitchFamily="34" charset="0"/>
              </a:rPr>
              <a:t>(c)	A lawyer who has formerly represented a client in a matter or whose present or former firm has formerly represented a client in a matter shall not thereafter: </a:t>
            </a:r>
          </a:p>
          <a:p>
            <a:r>
              <a:rPr lang="en-US" sz="2400" dirty="0">
                <a:latin typeface="Calibri" panose="020F0502020204030204" pitchFamily="34" charset="0"/>
                <a:ea typeface="Calibri" panose="020F0502020204030204" pitchFamily="34" charset="0"/>
              </a:rPr>
              <a:t> </a:t>
            </a:r>
          </a:p>
          <a:p>
            <a:r>
              <a:rPr lang="en-US" sz="2400" dirty="0">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3095696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836518"/>
          </a:xfrm>
        </p:spPr>
        <p:txBody>
          <a:bodyPr>
            <a:normAutofit fontScale="90000"/>
          </a:bodyPr>
          <a:lstStyle/>
          <a:p>
            <a:pPr algn="ctr"/>
            <a:r>
              <a:rPr lang="en-US" sz="3200" b="1" u="sng" dirty="0"/>
              <a:t>Scenario Two </a:t>
            </a:r>
            <a:r>
              <a:rPr lang="en-US" sz="3200" dirty="0"/>
              <a:t>– </a:t>
            </a:r>
            <a:br>
              <a:rPr lang="en-US" sz="3200" dirty="0"/>
            </a:br>
            <a:r>
              <a:rPr lang="en-US" sz="3200" dirty="0"/>
              <a:t>what’s a matter? cont’d </a:t>
            </a:r>
          </a:p>
        </p:txBody>
      </p:sp>
      <p:sp>
        <p:nvSpPr>
          <p:cNvPr id="3" name="Content Placeholder 2"/>
          <p:cNvSpPr>
            <a:spLocks noGrp="1"/>
          </p:cNvSpPr>
          <p:nvPr>
            <p:ph idx="1"/>
          </p:nvPr>
        </p:nvSpPr>
        <p:spPr/>
        <p:txBody>
          <a:bodyPr>
            <a:normAutofit/>
          </a:bodyPr>
          <a:lstStyle/>
          <a:p>
            <a:pPr marL="0" indent="0">
              <a:buNone/>
            </a:pPr>
            <a:r>
              <a:rPr lang="en-US" sz="2800" dirty="0">
                <a:latin typeface="Calibri" panose="020F0502020204030204" pitchFamily="34" charset="0"/>
                <a:cs typeface="Times New Roman" panose="02020603050405020304" pitchFamily="18" charset="0"/>
              </a:rPr>
              <a:t>Lawyer represents client who was injured in a traffic accident caused by a drunk driver.  The drunk driver was convicted of a criminal OWI offense and is now represented by  counsel in an appeal of the conviction.  As far as Lawyer knows, however, drunk driver is not represented with respect to any civil claim arising out of the accident.</a:t>
            </a:r>
          </a:p>
          <a:p>
            <a:pPr marL="0" indent="0">
              <a:buNone/>
            </a:pPr>
            <a:r>
              <a:rPr lang="en-US" sz="2800" dirty="0">
                <a:latin typeface="Calibri" panose="020F0502020204030204" pitchFamily="34" charset="0"/>
                <a:cs typeface="Times New Roman" panose="02020603050405020304" pitchFamily="18" charset="0"/>
              </a:rPr>
              <a:t>May lawyer contact drunk driver without the consent of drunk driver’s appellate counsel?</a:t>
            </a:r>
          </a:p>
          <a:p>
            <a:pPr marL="0" indent="0">
              <a:buNone/>
            </a:pPr>
            <a:endParaRPr lang="en-US" sz="2100" dirty="0"/>
          </a:p>
        </p:txBody>
      </p:sp>
    </p:spTree>
    <p:extLst>
      <p:ext uri="{BB962C8B-B14F-4D97-AF65-F5344CB8AC3E}">
        <p14:creationId xmlns:p14="http://schemas.microsoft.com/office/powerpoint/2010/main" val="35381899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0800" y="1371600"/>
            <a:ext cx="9235440" cy="3046988"/>
          </a:xfrm>
          <a:prstGeom prst="rect">
            <a:avLst/>
          </a:prstGeom>
        </p:spPr>
        <p:txBody>
          <a:bodyPr wrap="square">
            <a:spAutoFit/>
          </a:bodyPr>
          <a:lstStyle/>
          <a:p>
            <a:r>
              <a:rPr lang="en-US" dirty="0">
                <a:latin typeface="Times New Roman" panose="02020603050405020304" pitchFamily="18" charset="0"/>
                <a:ea typeface="Calibri" panose="020F0502020204030204" pitchFamily="34" charset="0"/>
              </a:rPr>
              <a:t>	</a:t>
            </a:r>
            <a:r>
              <a:rPr lang="en-US" sz="2400" dirty="0">
                <a:ea typeface="Calibri" panose="020F0502020204030204" pitchFamily="34" charset="0"/>
              </a:rPr>
              <a:t>(1)	use information relating to the representation to the disadvantage of the former client except as these rules would permit or require with respect to a client, or when the information has become generally known; or</a:t>
            </a:r>
          </a:p>
          <a:p>
            <a:r>
              <a:rPr lang="en-US" sz="2400" dirty="0">
                <a:ea typeface="Calibri" panose="020F0502020204030204" pitchFamily="34" charset="0"/>
              </a:rPr>
              <a:t> </a:t>
            </a:r>
          </a:p>
          <a:p>
            <a:r>
              <a:rPr lang="en-US" sz="2400" dirty="0">
                <a:ea typeface="Calibri" panose="020F0502020204030204" pitchFamily="34" charset="0"/>
              </a:rPr>
              <a:t>	(2)	reveal information relating to the representation except as these rules would permit or require with respect to a client.</a:t>
            </a:r>
          </a:p>
          <a:p>
            <a:r>
              <a:rPr lang="en-US" sz="2400" dirty="0">
                <a:ea typeface="Calibri" panose="020F0502020204030204" pitchFamily="34" charset="0"/>
              </a:rPr>
              <a:t> </a:t>
            </a:r>
          </a:p>
        </p:txBody>
      </p:sp>
    </p:spTree>
    <p:extLst>
      <p:ext uri="{BB962C8B-B14F-4D97-AF65-F5344CB8AC3E}">
        <p14:creationId xmlns:p14="http://schemas.microsoft.com/office/powerpoint/2010/main" val="26653262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2590801"/>
            <a:ext cx="7543800" cy="1569660"/>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When Are You Still a Lawyer?</a:t>
            </a:r>
          </a:p>
        </p:txBody>
      </p:sp>
    </p:spTree>
    <p:extLst>
      <p:ext uri="{BB962C8B-B14F-4D97-AF65-F5344CB8AC3E}">
        <p14:creationId xmlns:p14="http://schemas.microsoft.com/office/powerpoint/2010/main" val="17852213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4100" y="1651000"/>
            <a:ext cx="7543800" cy="3046988"/>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Ethical concerns when giving</a:t>
            </a:r>
          </a:p>
          <a:p>
            <a:pPr lvl="0" algn="ctr"/>
            <a:r>
              <a:rPr lang="en-US" sz="4800" b="1" dirty="0">
                <a:latin typeface="Calibri" panose="020F0502020204030204" pitchFamily="34" charset="0"/>
                <a:cs typeface="Times New Roman" panose="02020603050405020304" pitchFamily="18" charset="0"/>
              </a:rPr>
              <a:t>“cocktail party” and information</a:t>
            </a:r>
          </a:p>
          <a:p>
            <a:pPr lvl="0" algn="ctr"/>
            <a:r>
              <a:rPr lang="en-US" sz="4800" b="1" dirty="0">
                <a:latin typeface="Calibri" panose="020F0502020204030204" pitchFamily="34" charset="0"/>
                <a:cs typeface="Times New Roman" panose="02020603050405020304" pitchFamily="18" charset="0"/>
              </a:rPr>
              <a:t>advice in retirement</a:t>
            </a:r>
          </a:p>
        </p:txBody>
      </p:sp>
    </p:spTree>
    <p:extLst>
      <p:ext uri="{BB962C8B-B14F-4D97-AF65-F5344CB8AC3E}">
        <p14:creationId xmlns:p14="http://schemas.microsoft.com/office/powerpoint/2010/main" val="32900199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1676401"/>
            <a:ext cx="8128000" cy="3108543"/>
          </a:xfrm>
          <a:prstGeom prst="rect">
            <a:avLst/>
          </a:prstGeom>
        </p:spPr>
        <p:txBody>
          <a:bodyPr wrap="square">
            <a:spAutoFit/>
          </a:bodyPr>
          <a:lstStyle/>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Rules apply 24/7</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Remaining on active status</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Surrendering your license</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Communicating with others</a:t>
            </a:r>
          </a:p>
        </p:txBody>
      </p:sp>
    </p:spTree>
    <p:extLst>
      <p:ext uri="{BB962C8B-B14F-4D97-AF65-F5344CB8AC3E}">
        <p14:creationId xmlns:p14="http://schemas.microsoft.com/office/powerpoint/2010/main" val="18943995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743201"/>
            <a:ext cx="7543800" cy="830997"/>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Purchasing Tail Insurance</a:t>
            </a:r>
          </a:p>
        </p:txBody>
      </p:sp>
    </p:spTree>
    <p:extLst>
      <p:ext uri="{BB962C8B-B14F-4D97-AF65-F5344CB8AC3E}">
        <p14:creationId xmlns:p14="http://schemas.microsoft.com/office/powerpoint/2010/main" val="29873225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133601"/>
            <a:ext cx="7792720" cy="1384995"/>
          </a:xfrm>
          <a:prstGeom prst="rect">
            <a:avLst/>
          </a:prstGeom>
        </p:spPr>
        <p:txBody>
          <a:bodyPr wrap="square">
            <a:spAutoFit/>
          </a:bodyPr>
          <a:lstStyle/>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Protecting your assets</a:t>
            </a:r>
          </a:p>
          <a:p>
            <a:pPr marL="342900" indent="-342900">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What are you still doing as a lawyer</a:t>
            </a:r>
          </a:p>
        </p:txBody>
      </p:sp>
    </p:spTree>
    <p:extLst>
      <p:ext uri="{BB962C8B-B14F-4D97-AF65-F5344CB8AC3E}">
        <p14:creationId xmlns:p14="http://schemas.microsoft.com/office/powerpoint/2010/main" val="1268201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0580" y="1539240"/>
            <a:ext cx="8435340" cy="3046988"/>
          </a:xfrm>
          <a:prstGeom prst="rect">
            <a:avLst/>
          </a:prstGeom>
        </p:spPr>
        <p:txBody>
          <a:bodyPr wrap="square">
            <a:spAutoFit/>
          </a:bodyPr>
          <a:lstStyle/>
          <a:p>
            <a:pPr lvl="0" algn="ctr"/>
            <a:r>
              <a:rPr lang="en-US" sz="4800" b="1" dirty="0">
                <a:latin typeface="Calibri" panose="020F0502020204030204" pitchFamily="34" charset="0"/>
                <a:cs typeface="Times New Roman" panose="02020603050405020304" pitchFamily="18" charset="0"/>
              </a:rPr>
              <a:t>Ethical requirements or advice</a:t>
            </a:r>
          </a:p>
          <a:p>
            <a:pPr lvl="0" algn="ctr"/>
            <a:r>
              <a:rPr lang="en-US" sz="4800" b="1" dirty="0">
                <a:latin typeface="Calibri" panose="020F0502020204030204" pitchFamily="34" charset="0"/>
                <a:cs typeface="Times New Roman" panose="02020603050405020304" pitchFamily="18" charset="0"/>
              </a:rPr>
              <a:t>to assure continuity of service</a:t>
            </a:r>
          </a:p>
          <a:p>
            <a:pPr lvl="0" algn="ctr"/>
            <a:r>
              <a:rPr lang="en-US" sz="4800" b="1" dirty="0">
                <a:latin typeface="Calibri" panose="020F0502020204030204" pitchFamily="34" charset="0"/>
                <a:cs typeface="Times New Roman" panose="02020603050405020304" pitchFamily="18" charset="0"/>
              </a:rPr>
              <a:t>to clients – </a:t>
            </a:r>
          </a:p>
          <a:p>
            <a:pPr lvl="0" algn="ctr"/>
            <a:r>
              <a:rPr lang="en-US" sz="4800" b="1" dirty="0">
                <a:latin typeface="Calibri" panose="020F0502020204030204" pitchFamily="34" charset="0"/>
                <a:cs typeface="Times New Roman" panose="02020603050405020304" pitchFamily="18" charset="0"/>
              </a:rPr>
              <a:t>solo attorneys contingency plan</a:t>
            </a:r>
          </a:p>
        </p:txBody>
      </p:sp>
    </p:spTree>
    <p:extLst>
      <p:ext uri="{BB962C8B-B14F-4D97-AF65-F5344CB8AC3E}">
        <p14:creationId xmlns:p14="http://schemas.microsoft.com/office/powerpoint/2010/main" val="39824434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ChangeArrowheads="1"/>
          </p:cNvSpPr>
          <p:nvPr/>
        </p:nvSpPr>
        <p:spPr bwMode="auto">
          <a:xfrm>
            <a:off x="2514600" y="3581400"/>
            <a:ext cx="7696200" cy="2590800"/>
          </a:xfrm>
          <a:prstGeom prst="rect">
            <a:avLst/>
          </a:prstGeom>
          <a:noFill/>
          <a:ln w="9525">
            <a:noFill/>
            <a:miter lim="800000"/>
            <a:headEnd/>
            <a:tailEnd/>
          </a:ln>
        </p:spPr>
        <p:txBody>
          <a:bodyPr/>
          <a:lstStyle/>
          <a:p>
            <a:pPr eaLnBrk="0" hangingPunct="0"/>
            <a:r>
              <a:rPr lang="en-US" sz="2400" dirty="0">
                <a:latin typeface="Times New Roman" charset="0"/>
              </a:rPr>
              <a:t> </a:t>
            </a:r>
            <a:r>
              <a:rPr lang="en-US" dirty="0">
                <a:latin typeface="Times New Roman" charset="0"/>
              </a:rPr>
              <a:t>©2018 Dietrich </a:t>
            </a:r>
            <a:r>
              <a:rPr lang="en-US" dirty="0" err="1">
                <a:latin typeface="Times New Roman" charset="0"/>
              </a:rPr>
              <a:t>VanderWaal</a:t>
            </a:r>
            <a:r>
              <a:rPr lang="en-US" dirty="0">
                <a:latin typeface="Times New Roman" charset="0"/>
              </a:rPr>
              <a:t>, S.C.  Accurate reproduction with acknowledgment granted.  All rights reserved.  </a:t>
            </a:r>
          </a:p>
          <a:p>
            <a:pPr eaLnBrk="0" hangingPunct="0"/>
            <a:endParaRPr lang="en-US" dirty="0">
              <a:latin typeface="Times New Roman" charset="0"/>
            </a:endParaRPr>
          </a:p>
          <a:p>
            <a:pPr eaLnBrk="0" hangingPunct="0"/>
            <a:r>
              <a:rPr lang="en-US" dirty="0">
                <a:latin typeface="Times New Roman" charset="0"/>
              </a:rPr>
              <a:t>This document provides information of a general nature regarding legislative or other legal developments.  None of the information contained herein is intended as legal advice or opinion relative to specific matters, facts, situations, or issues, and additional facts and information or future developments may affect the subjects addressed.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702301"/>
          </a:xfrm>
        </p:spPr>
        <p:txBody>
          <a:bodyPr>
            <a:normAutofit/>
          </a:bodyPr>
          <a:lstStyle/>
          <a:p>
            <a:pPr algn="ctr"/>
            <a:r>
              <a:rPr lang="en-US" sz="3200" dirty="0"/>
              <a:t>Wisconsin Opinion EI-17-04</a:t>
            </a:r>
          </a:p>
        </p:txBody>
      </p:sp>
      <p:sp>
        <p:nvSpPr>
          <p:cNvPr id="3" name="Content Placeholder 2"/>
          <p:cNvSpPr>
            <a:spLocks noGrp="1"/>
          </p:cNvSpPr>
          <p:nvPr>
            <p:ph idx="1"/>
          </p:nvPr>
        </p:nvSpPr>
        <p:spPr>
          <a:xfrm>
            <a:off x="1097279" y="1845733"/>
            <a:ext cx="10058401" cy="4405979"/>
          </a:xfrm>
        </p:spPr>
        <p:txBody>
          <a:bodyPr>
            <a:normAutofit/>
          </a:bodyPr>
          <a:lstStyle/>
          <a:p>
            <a:r>
              <a:rPr lang="en-US" dirty="0"/>
              <a:t>SCR 20:4.2 also does not prohibit a lawyer from contacting a person who is represented on a different, but related, matter. It is worth noting that SCR 20:4.2(a) prohibits communication about the matter in which the person is represented, but the Rule does not forbid communications about related matters, as long as the person is not represented in the related matters.4 Thus, a person may face criminal charges and a civil lawsuit arising from the same underlying facts, but the person may have counsel in connection with the criminal charges, but be unrepresented in the civil lawsuit. In such a situation, a lawyer representing the opposing party in the civil lawsuit may contact the person without the consent of the lawyer who represents the person in connection with the criminal charges.</a:t>
            </a:r>
          </a:p>
          <a:p>
            <a:r>
              <a:rPr lang="en-US" dirty="0"/>
              <a:t>Courts have consistently interpreted the Rule this way, particularly in criminal matters. For example, in People v. Santiago, 925 N.E.2d 1122, (Ill. 2010), the Illinois Supreme Court held that prosecutors did not violate Rule 4.2 by interviewing a mother who was a suspect in a child abuse case without notifying the lawyer who had been appointed to represent her in a separate child protection proceeding arising from the same underlying facts. </a:t>
            </a:r>
          </a:p>
        </p:txBody>
      </p:sp>
    </p:spTree>
    <p:extLst>
      <p:ext uri="{BB962C8B-B14F-4D97-AF65-F5344CB8AC3E}">
        <p14:creationId xmlns:p14="http://schemas.microsoft.com/office/powerpoint/2010/main" val="102535931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4713</TotalTime>
  <Words>7635</Words>
  <Application>Microsoft Office PowerPoint</Application>
  <PresentationFormat>Widescreen</PresentationFormat>
  <Paragraphs>402</Paragraphs>
  <Slides>87</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87</vt:i4>
      </vt:variant>
    </vt:vector>
  </HeadingPairs>
  <TitlesOfParts>
    <vt:vector size="93" baseType="lpstr">
      <vt:lpstr>Arial</vt:lpstr>
      <vt:lpstr>Calibri</vt:lpstr>
      <vt:lpstr>Calibri Light</vt:lpstr>
      <vt:lpstr>Courier New</vt:lpstr>
      <vt:lpstr>Times New Roman</vt:lpstr>
      <vt:lpstr>Retrospect</vt:lpstr>
      <vt:lpstr>PowerPoint Presentation</vt:lpstr>
      <vt:lpstr>SCR 20:4.2 Communication with a person represented by counsel</vt:lpstr>
      <vt:lpstr>Scenario One –  What’s a matter?</vt:lpstr>
      <vt:lpstr>Wisconsin Opinion EI-17-04</vt:lpstr>
      <vt:lpstr>Wisconsin Opinion EI-17-04, footnote 3</vt:lpstr>
      <vt:lpstr>State v. Reno 2017 WL 5077948 (2018) Unpublished </vt:lpstr>
      <vt:lpstr>State v. Reno 2017 WL 5077948 (2018) Unpublished</vt:lpstr>
      <vt:lpstr>Scenario Two –  what’s a matter? cont’d </vt:lpstr>
      <vt:lpstr>Wisconsin Opinion EI-17-04</vt:lpstr>
      <vt:lpstr>People v. Santiago, 925 N.E.2d 1122, (Ill. 2010)</vt:lpstr>
      <vt:lpstr>People v. Santiago, 925 N.E.2d 1122, (Ill. 2010) </vt:lpstr>
      <vt:lpstr>Scenario Three –  second opinion</vt:lpstr>
      <vt:lpstr>Wisconsin Opinion EI-17-04</vt:lpstr>
      <vt:lpstr>Scenario Four –  former client</vt:lpstr>
      <vt:lpstr>Wisconsin Opinion EI-17-04</vt:lpstr>
      <vt:lpstr>Wisconsin Opinion EI-17-04</vt:lpstr>
      <vt:lpstr>Scenario Five –  represented person initiates contact</vt:lpstr>
      <vt:lpstr>SCR 20:4.2, ABA Comment</vt:lpstr>
      <vt:lpstr>Public Reprimand of Carpenter 1992-9</vt:lpstr>
      <vt:lpstr>Scenario Six –  “He’s not my lawyer.”</vt:lpstr>
      <vt:lpstr>OLR Private Reprimand 2003-4</vt:lpstr>
      <vt:lpstr>ABA Formal Opinion 95-396</vt:lpstr>
      <vt:lpstr>Scenario Seven –  target of opportunity</vt:lpstr>
      <vt:lpstr>OLR Private Reprimand 1999-17</vt:lpstr>
      <vt:lpstr>Scenario Eight –  just listening</vt:lpstr>
      <vt:lpstr>Matter of Howes, 123 N.M. 311 (1997)</vt:lpstr>
      <vt:lpstr>Scenario Nine –  contacting management</vt:lpstr>
      <vt:lpstr>Wisconsin Ethics Op. E-07-01</vt:lpstr>
      <vt:lpstr>Wisconsin Ethics Op. E-07-01 –  who is protected by SCR 20:4.2 within a represented organization?</vt:lpstr>
      <vt:lpstr>Wisconsin Ethics Op. E-07-01</vt:lpstr>
      <vt:lpstr>Scenario Ten –  former management</vt:lpstr>
      <vt:lpstr>Wisconsin Ethics Op. E-07-01</vt:lpstr>
      <vt:lpstr>Question</vt:lpstr>
      <vt:lpstr>Wisconsin Ethics Op. E-07-01</vt:lpstr>
      <vt:lpstr>Wisconsin Ethics Op. E-07-01</vt:lpstr>
      <vt:lpstr>Scenario Eleven –  is there a representation?</vt:lpstr>
      <vt:lpstr>Wisconsin Ethics Op. E-07-01</vt:lpstr>
      <vt:lpstr>Scenario Twelve –  GALs</vt:lpstr>
      <vt:lpstr>OLR Private Reprimand 1994-15</vt:lpstr>
      <vt:lpstr>Disciplinary Proceedings against Kinast, 192 Wis. 2d 36,  530 N.W.2d 387 (1995)</vt:lpstr>
      <vt:lpstr>Scenario Thirteen –  limited scope</vt:lpstr>
      <vt:lpstr>SCR 20:4.2</vt:lpstr>
      <vt:lpstr>Scenario Fourteen –  assistance to client </vt:lpstr>
      <vt:lpstr>Restatement (Third) of The Law Governing Lawyers §99 cmt (k) (2000). </vt:lpstr>
      <vt:lpstr>ABA Formal Op. 11- 461 Advising Clients Regarding Direct Contacts with Represented Persons  </vt:lpstr>
      <vt:lpstr>Scenario Fifteen –  contacting government</vt:lpstr>
      <vt:lpstr>ABA Formal Op. 97-408 Communication with Government Agency Represented by Counsel </vt:lpstr>
      <vt:lpstr>ABA Formal Op. 97-408 Communication with Government Agency Represented by Counsel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ETHICAL PROBLEMS</dc:title>
  <dc:creator>Aviva Kaiser</dc:creator>
  <cp:lastModifiedBy>Mary A. LaMartina</cp:lastModifiedBy>
  <cp:revision>166</cp:revision>
  <cp:lastPrinted>2016-10-19T20:06:14Z</cp:lastPrinted>
  <dcterms:created xsi:type="dcterms:W3CDTF">2016-10-15T18:57:37Z</dcterms:created>
  <dcterms:modified xsi:type="dcterms:W3CDTF">2018-12-06T16:33:03Z</dcterms:modified>
</cp:coreProperties>
</file>